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292" r:id="rId3"/>
    <p:sldId id="273" r:id="rId4"/>
    <p:sldId id="284" r:id="rId5"/>
    <p:sldId id="289" r:id="rId6"/>
    <p:sldId id="285" r:id="rId7"/>
    <p:sldId id="287" r:id="rId8"/>
    <p:sldId id="288" r:id="rId9"/>
    <p:sldId id="286" r:id="rId10"/>
    <p:sldId id="274"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E4FE86"/>
    <a:srgbClr val="AEF1F8"/>
    <a:srgbClr val="EDB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E4FB1-0EEC-4048-AE80-CF818F7F290B}" type="datetimeFigureOut">
              <a:rPr lang="en-GB" smtClean="0"/>
              <a:t>03/07/2023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51753-CB43-4E77-B201-241CE13CC12C}" type="slidenum">
              <a:rPr lang="en-GB" smtClean="0"/>
              <a:t>‹#›</a:t>
            </a:fld>
            <a:endParaRPr lang="en-GB"/>
          </a:p>
        </p:txBody>
      </p:sp>
    </p:spTree>
    <p:extLst>
      <p:ext uri="{BB962C8B-B14F-4D97-AF65-F5344CB8AC3E}">
        <p14:creationId xmlns:p14="http://schemas.microsoft.com/office/powerpoint/2010/main" val="79336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extLst>
      <p:ext uri="{BB962C8B-B14F-4D97-AF65-F5344CB8AC3E}">
        <p14:creationId xmlns:p14="http://schemas.microsoft.com/office/powerpoint/2010/main" val="51061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a:t>
            </a:fld>
            <a:endParaRPr/>
          </a:p>
        </p:txBody>
      </p:sp>
    </p:spTree>
    <p:extLst>
      <p:ext uri="{BB962C8B-B14F-4D97-AF65-F5344CB8AC3E}">
        <p14:creationId xmlns:p14="http://schemas.microsoft.com/office/powerpoint/2010/main" val="351314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a:t>
            </a:fld>
            <a:endParaRPr/>
          </a:p>
        </p:txBody>
      </p:sp>
    </p:spTree>
    <p:extLst>
      <p:ext uri="{BB962C8B-B14F-4D97-AF65-F5344CB8AC3E}">
        <p14:creationId xmlns:p14="http://schemas.microsoft.com/office/powerpoint/2010/main" val="379021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10</a:t>
            </a:fld>
            <a:endParaRPr/>
          </a:p>
        </p:txBody>
      </p:sp>
    </p:spTree>
    <p:extLst>
      <p:ext uri="{BB962C8B-B14F-4D97-AF65-F5344CB8AC3E}">
        <p14:creationId xmlns:p14="http://schemas.microsoft.com/office/powerpoint/2010/main" val="273763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11</a:t>
            </a:fld>
            <a:endParaRPr/>
          </a:p>
        </p:txBody>
      </p:sp>
    </p:spTree>
    <p:extLst>
      <p:ext uri="{BB962C8B-B14F-4D97-AF65-F5344CB8AC3E}">
        <p14:creationId xmlns:p14="http://schemas.microsoft.com/office/powerpoint/2010/main" val="326412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12</a:t>
            </a:fld>
            <a:endParaRPr/>
          </a:p>
        </p:txBody>
      </p:sp>
    </p:spTree>
    <p:extLst>
      <p:ext uri="{BB962C8B-B14F-4D97-AF65-F5344CB8AC3E}">
        <p14:creationId xmlns:p14="http://schemas.microsoft.com/office/powerpoint/2010/main" val="324855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13</a:t>
            </a:fld>
            <a:endParaRPr/>
          </a:p>
        </p:txBody>
      </p:sp>
    </p:spTree>
    <p:extLst>
      <p:ext uri="{BB962C8B-B14F-4D97-AF65-F5344CB8AC3E}">
        <p14:creationId xmlns:p14="http://schemas.microsoft.com/office/powerpoint/2010/main" val="304855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14</a:t>
            </a:fld>
            <a:endParaRPr/>
          </a:p>
        </p:txBody>
      </p:sp>
    </p:spTree>
    <p:extLst>
      <p:ext uri="{BB962C8B-B14F-4D97-AF65-F5344CB8AC3E}">
        <p14:creationId xmlns:p14="http://schemas.microsoft.com/office/powerpoint/2010/main" val="107381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1BB032-9680-45AD-A2BD-3FA9720E5459}"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256847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1BB032-9680-45AD-A2BD-3FA9720E5459}"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39233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1BB032-9680-45AD-A2BD-3FA9720E5459}"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3296853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2" type="obj">
  <p:cSld name="Slide 2">
    <p:spTree>
      <p:nvGrpSpPr>
        <p:cNvPr id="1" name="Shape 17"/>
        <p:cNvGrpSpPr/>
        <p:nvPr/>
      </p:nvGrpSpPr>
      <p:grpSpPr>
        <a:xfrm>
          <a:off x="0" y="0"/>
          <a:ext cx="0" cy="0"/>
          <a:chOff x="0" y="0"/>
          <a:chExt cx="0" cy="0"/>
        </a:xfrm>
      </p:grpSpPr>
      <p:pic>
        <p:nvPicPr>
          <p:cNvPr id="18" name="Google Shape;18;p3" descr="44"/>
          <p:cNvPicPr preferRelativeResize="0"/>
          <p:nvPr/>
        </p:nvPicPr>
        <p:blipFill rotWithShape="1">
          <a:blip r:embed="rId2">
            <a:alphaModFix/>
          </a:blip>
          <a:srcRect/>
          <a:stretch/>
        </p:blipFill>
        <p:spPr>
          <a:xfrm>
            <a:off x="0" y="0"/>
            <a:ext cx="12216765" cy="6861175"/>
          </a:xfrm>
          <a:prstGeom prst="rect">
            <a:avLst/>
          </a:prstGeom>
          <a:noFill/>
          <a:ln>
            <a:noFill/>
          </a:ln>
        </p:spPr>
      </p:pic>
    </p:spTree>
    <p:extLst>
      <p:ext uri="{BB962C8B-B14F-4D97-AF65-F5344CB8AC3E}">
        <p14:creationId xmlns:p14="http://schemas.microsoft.com/office/powerpoint/2010/main" val="68983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1BB032-9680-45AD-A2BD-3FA9720E5459}"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171773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1BB032-9680-45AD-A2BD-3FA9720E5459}"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23382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1BB032-9680-45AD-A2BD-3FA9720E5459}"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213769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1BB032-9680-45AD-A2BD-3FA9720E5459}" type="datetimeFigureOut">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405796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1BB032-9680-45AD-A2BD-3FA9720E5459}" type="datetimeFigureOut">
              <a:rPr lang="en-GB" smtClean="0"/>
              <a:t>03/07/2023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203471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BB032-9680-45AD-A2BD-3FA9720E5459}" type="datetimeFigureOut">
              <a:rPr lang="en-GB" smtClean="0"/>
              <a:t>03/07/2023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240537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1BB032-9680-45AD-A2BD-3FA9720E5459}"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383359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1BB032-9680-45AD-A2BD-3FA9720E5459}"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A9F37E-3F46-4114-B676-37418D7F40EC}" type="slidenum">
              <a:rPr lang="en-GB" smtClean="0"/>
              <a:t>‹#›</a:t>
            </a:fld>
            <a:endParaRPr lang="en-GB"/>
          </a:p>
        </p:txBody>
      </p:sp>
    </p:spTree>
    <p:extLst>
      <p:ext uri="{BB962C8B-B14F-4D97-AF65-F5344CB8AC3E}">
        <p14:creationId xmlns:p14="http://schemas.microsoft.com/office/powerpoint/2010/main" val="506870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BB032-9680-45AD-A2BD-3FA9720E5459}" type="datetimeFigureOut">
              <a:rPr lang="en-GB" smtClean="0"/>
              <a:t>03/07/2023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9F37E-3F46-4114-B676-37418D7F40EC}" type="slidenum">
              <a:rPr lang="en-GB" smtClean="0"/>
              <a:t>‹#›</a:t>
            </a:fld>
            <a:endParaRPr lang="en-GB"/>
          </a:p>
        </p:txBody>
      </p:sp>
    </p:spTree>
    <p:extLst>
      <p:ext uri="{BB962C8B-B14F-4D97-AF65-F5344CB8AC3E}">
        <p14:creationId xmlns:p14="http://schemas.microsoft.com/office/powerpoint/2010/main" val="337717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95"/>
        <p:cNvGrpSpPr/>
        <p:nvPr/>
      </p:nvGrpSpPr>
      <p:grpSpPr>
        <a:xfrm>
          <a:off x="0" y="0"/>
          <a:ext cx="0" cy="0"/>
          <a:chOff x="0" y="0"/>
          <a:chExt cx="0" cy="0"/>
        </a:xfrm>
      </p:grpSpPr>
      <p:sp>
        <p:nvSpPr>
          <p:cNvPr id="202" name="Google Shape;202;p18"/>
          <p:cNvSpPr/>
          <p:nvPr/>
        </p:nvSpPr>
        <p:spPr>
          <a:xfrm>
            <a:off x="1644650" y="3434496"/>
            <a:ext cx="247650" cy="346075"/>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18"/>
          <p:cNvSpPr/>
          <p:nvPr/>
        </p:nvSpPr>
        <p:spPr>
          <a:xfrm>
            <a:off x="1609725" y="5006121"/>
            <a:ext cx="358775" cy="30162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18"/>
          <p:cNvSpPr/>
          <p:nvPr/>
        </p:nvSpPr>
        <p:spPr>
          <a:xfrm>
            <a:off x="7199313" y="3442433"/>
            <a:ext cx="358775" cy="276225"/>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p18"/>
          <p:cNvSpPr/>
          <p:nvPr/>
        </p:nvSpPr>
        <p:spPr>
          <a:xfrm>
            <a:off x="1603375" y="1821596"/>
            <a:ext cx="276225" cy="352425"/>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7" name="Google Shape;207;p18"/>
          <p:cNvSpPr/>
          <p:nvPr/>
        </p:nvSpPr>
        <p:spPr>
          <a:xfrm>
            <a:off x="7243763" y="1834296"/>
            <a:ext cx="257175" cy="349250"/>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8" name="Google Shape;208;p18"/>
          <p:cNvSpPr txBox="1"/>
          <p:nvPr/>
        </p:nvSpPr>
        <p:spPr>
          <a:xfrm>
            <a:off x="2463800"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09" name="Google Shape;209;p18"/>
          <p:cNvSpPr txBox="1"/>
          <p:nvPr/>
        </p:nvSpPr>
        <p:spPr>
          <a:xfrm>
            <a:off x="2468563" y="197717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0" name="Google Shape;210;p18"/>
          <p:cNvSpPr txBox="1"/>
          <p:nvPr/>
        </p:nvSpPr>
        <p:spPr>
          <a:xfrm>
            <a:off x="2463800"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1" name="Google Shape;211;p18"/>
          <p:cNvSpPr txBox="1"/>
          <p:nvPr/>
        </p:nvSpPr>
        <p:spPr>
          <a:xfrm>
            <a:off x="2468563" y="3540858"/>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2" name="Google Shape;212;p18"/>
          <p:cNvSpPr txBox="1"/>
          <p:nvPr/>
        </p:nvSpPr>
        <p:spPr>
          <a:xfrm>
            <a:off x="2463800"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3" name="Google Shape;213;p18"/>
          <p:cNvSpPr txBox="1"/>
          <p:nvPr/>
        </p:nvSpPr>
        <p:spPr>
          <a:xfrm>
            <a:off x="2468563" y="513312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4" name="Google Shape;214;p18"/>
          <p:cNvSpPr txBox="1"/>
          <p:nvPr/>
        </p:nvSpPr>
        <p:spPr>
          <a:xfrm>
            <a:off x="8105775"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5" name="Google Shape;215;p18"/>
          <p:cNvSpPr txBox="1"/>
          <p:nvPr/>
        </p:nvSpPr>
        <p:spPr>
          <a:xfrm>
            <a:off x="8110538" y="197717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6" name="Google Shape;216;p18"/>
          <p:cNvSpPr txBox="1"/>
          <p:nvPr/>
        </p:nvSpPr>
        <p:spPr>
          <a:xfrm>
            <a:off x="8105775"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7" name="Google Shape;217;p18"/>
          <p:cNvSpPr txBox="1"/>
          <p:nvPr/>
        </p:nvSpPr>
        <p:spPr>
          <a:xfrm>
            <a:off x="8110538" y="3540858"/>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8" name="Google Shape;218;p18"/>
          <p:cNvSpPr txBox="1"/>
          <p:nvPr/>
        </p:nvSpPr>
        <p:spPr>
          <a:xfrm>
            <a:off x="8105775"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9" name="Google Shape;219;p18"/>
          <p:cNvSpPr txBox="1"/>
          <p:nvPr/>
        </p:nvSpPr>
        <p:spPr>
          <a:xfrm>
            <a:off x="8110538" y="513312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pic>
        <p:nvPicPr>
          <p:cNvPr id="4" name="Picture 3"/>
          <p:cNvPicPr>
            <a:picLocks noChangeAspect="1"/>
          </p:cNvPicPr>
          <p:nvPr/>
        </p:nvPicPr>
        <p:blipFill rotWithShape="1">
          <a:blip r:embed="rId4"/>
          <a:srcRect t="21173" r="3585" b="22354"/>
          <a:stretch/>
        </p:blipFill>
        <p:spPr>
          <a:xfrm>
            <a:off x="3915859" y="488912"/>
            <a:ext cx="4116532" cy="1685109"/>
          </a:xfrm>
          <a:prstGeom prst="rect">
            <a:avLst/>
          </a:prstGeom>
        </p:spPr>
      </p:pic>
      <p:sp>
        <p:nvSpPr>
          <p:cNvPr id="5" name="TextBox 4"/>
          <p:cNvSpPr txBox="1"/>
          <p:nvPr/>
        </p:nvSpPr>
        <p:spPr>
          <a:xfrm>
            <a:off x="1644650" y="1971536"/>
            <a:ext cx="8874125" cy="3970318"/>
          </a:xfrm>
          <a:prstGeom prst="rect">
            <a:avLst/>
          </a:prstGeom>
          <a:noFill/>
        </p:spPr>
        <p:txBody>
          <a:bodyPr wrap="square" rtlCol="0">
            <a:spAutoFit/>
          </a:bodyPr>
          <a:lstStyle/>
          <a:p>
            <a:pPr algn="ctr"/>
            <a:r>
              <a:rPr lang="en-GB" sz="3600" dirty="0">
                <a:latin typeface="Comic Sans MS" panose="030F0702030302020204" pitchFamily="66" charset="0"/>
              </a:rPr>
              <a:t>t</a:t>
            </a:r>
            <a:r>
              <a:rPr lang="en-GB" sz="3600" dirty="0" smtClean="0">
                <a:latin typeface="Comic Sans MS" panose="030F0702030302020204" pitchFamily="66" charset="0"/>
              </a:rPr>
              <a:t>o the Reception classes at Park Street</a:t>
            </a:r>
          </a:p>
          <a:p>
            <a:pPr algn="ctr"/>
            <a:endParaRPr lang="en-GB" sz="3600" dirty="0">
              <a:latin typeface="Comic Sans MS" panose="030F0702030302020204" pitchFamily="66" charset="0"/>
            </a:endParaRPr>
          </a:p>
          <a:p>
            <a:pPr algn="ctr"/>
            <a:r>
              <a:rPr lang="en-GB" sz="3600" dirty="0" smtClean="0">
                <a:latin typeface="Comic Sans MS" panose="030F0702030302020204" pitchFamily="66" charset="0"/>
              </a:rPr>
              <a:t>We are very happy that you have chosen to join us next year and can’t wait to meet you all.</a:t>
            </a:r>
          </a:p>
          <a:p>
            <a:pPr algn="ctr"/>
            <a:endParaRPr lang="en-GB" sz="3600" dirty="0">
              <a:latin typeface="Comic Sans MS" panose="030F0702030302020204" pitchFamily="66" charset="0"/>
            </a:endParaRPr>
          </a:p>
          <a:p>
            <a:pPr algn="ctr"/>
            <a:r>
              <a:rPr lang="en-GB" sz="3600" dirty="0" smtClean="0">
                <a:latin typeface="Comic Sans MS" panose="030F0702030302020204" pitchFamily="66" charset="0"/>
              </a:rPr>
              <a:t>Now lets meet the teachers….</a:t>
            </a:r>
            <a:endParaRPr lang="en-GB" sz="3600" dirty="0">
              <a:latin typeface="Comic Sans MS" panose="030F0702030302020204" pitchFamily="66" charset="0"/>
            </a:endParaRPr>
          </a:p>
        </p:txBody>
      </p:sp>
      <p:pic>
        <p:nvPicPr>
          <p:cNvPr id="6" name="Picture 5"/>
          <p:cNvPicPr>
            <a:picLocks noChangeAspect="1"/>
          </p:cNvPicPr>
          <p:nvPr/>
        </p:nvPicPr>
        <p:blipFill rotWithShape="1">
          <a:blip r:embed="rId5"/>
          <a:srcRect b="6183"/>
          <a:stretch/>
        </p:blipFill>
        <p:spPr>
          <a:xfrm>
            <a:off x="10068650" y="529534"/>
            <a:ext cx="1047841" cy="1247015"/>
          </a:xfrm>
          <a:prstGeom prst="rect">
            <a:avLst/>
          </a:prstGeom>
        </p:spPr>
      </p:pic>
      <p:pic>
        <p:nvPicPr>
          <p:cNvPr id="7" name="Picture 6"/>
          <p:cNvPicPr>
            <a:picLocks noChangeAspect="1"/>
          </p:cNvPicPr>
          <p:nvPr/>
        </p:nvPicPr>
        <p:blipFill>
          <a:blip r:embed="rId6"/>
          <a:stretch>
            <a:fillRect/>
          </a:stretch>
        </p:blipFill>
        <p:spPr>
          <a:xfrm>
            <a:off x="10027513" y="5502453"/>
            <a:ext cx="1315175" cy="779196"/>
          </a:xfrm>
          <a:prstGeom prst="rect">
            <a:avLst/>
          </a:prstGeom>
        </p:spPr>
      </p:pic>
    </p:spTree>
    <p:extLst>
      <p:ext uri="{BB962C8B-B14F-4D97-AF65-F5344CB8AC3E}">
        <p14:creationId xmlns:p14="http://schemas.microsoft.com/office/powerpoint/2010/main" val="2939142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advTm="4349">
        <p:fade thruBlk="1"/>
      </p:transition>
    </mc:Choice>
    <mc:Fallback xmlns="">
      <p:transition spd="slow" advTm="4349">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20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20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2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20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2000"/>
                                        <p:tgtEl>
                                          <p:spTgt spid="209"/>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20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2000"/>
                                        <p:tgtEl>
                                          <p:spTgt spid="211"/>
                                        </p:tgtEl>
                                      </p:cBhvr>
                                    </p:animEffect>
                                  </p:childTnLst>
                                </p:cTn>
                              </p:par>
                              <p:par>
                                <p:cTn id="32" presetID="10" presetClass="entr" presetSubtype="0" fill="hold"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2000"/>
                                        <p:tgtEl>
                                          <p:spTgt spid="212"/>
                                        </p:tgtEl>
                                      </p:cBhvr>
                                    </p:animEffect>
                                  </p:childTnLst>
                                </p:cTn>
                              </p:par>
                              <p:par>
                                <p:cTn id="35" presetID="10"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2000"/>
                                        <p:tgtEl>
                                          <p:spTgt spid="213"/>
                                        </p:tgtEl>
                                      </p:cBhvr>
                                    </p:animEffect>
                                  </p:childTnLst>
                                </p:cTn>
                              </p:par>
                              <p:par>
                                <p:cTn id="38" presetID="10" presetClass="entr" presetSubtype="0" fill="hold"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2000"/>
                                        <p:tgtEl>
                                          <p:spTgt spid="214"/>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20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2000"/>
                                        <p:tgtEl>
                                          <p:spTgt spid="216"/>
                                        </p:tgtEl>
                                      </p:cBhvr>
                                    </p:animEffect>
                                  </p:childTnLst>
                                </p:cTn>
                              </p:par>
                              <p:par>
                                <p:cTn id="47" presetID="10" presetClass="entr" presetSubtype="0" fill="hold"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2000"/>
                                        <p:tgtEl>
                                          <p:spTgt spid="217"/>
                                        </p:tgtEl>
                                      </p:cBhvr>
                                    </p:animEffect>
                                  </p:childTnLst>
                                </p:cTn>
                              </p:par>
                              <p:par>
                                <p:cTn id="50" presetID="10" presetClass="entr" presetSubtype="0" fill="hold"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20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2" name="Google Shape;202;p18"/>
          <p:cNvSpPr/>
          <p:nvPr/>
        </p:nvSpPr>
        <p:spPr>
          <a:xfrm>
            <a:off x="1644650" y="3434496"/>
            <a:ext cx="247650" cy="346075"/>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18"/>
          <p:cNvSpPr/>
          <p:nvPr/>
        </p:nvSpPr>
        <p:spPr>
          <a:xfrm>
            <a:off x="1609725" y="5006121"/>
            <a:ext cx="358775" cy="30162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18"/>
          <p:cNvSpPr/>
          <p:nvPr/>
        </p:nvSpPr>
        <p:spPr>
          <a:xfrm>
            <a:off x="7199313" y="3442433"/>
            <a:ext cx="358775" cy="276225"/>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p18"/>
          <p:cNvSpPr/>
          <p:nvPr/>
        </p:nvSpPr>
        <p:spPr>
          <a:xfrm>
            <a:off x="1603375" y="1821596"/>
            <a:ext cx="276225" cy="352425"/>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7" name="Google Shape;207;p18"/>
          <p:cNvSpPr/>
          <p:nvPr/>
        </p:nvSpPr>
        <p:spPr>
          <a:xfrm>
            <a:off x="7243763" y="1834296"/>
            <a:ext cx="257175" cy="349250"/>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8" name="Google Shape;208;p18"/>
          <p:cNvSpPr txBox="1"/>
          <p:nvPr/>
        </p:nvSpPr>
        <p:spPr>
          <a:xfrm>
            <a:off x="2463800"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09" name="Google Shape;209;p18"/>
          <p:cNvSpPr txBox="1"/>
          <p:nvPr/>
        </p:nvSpPr>
        <p:spPr>
          <a:xfrm>
            <a:off x="2468563" y="197717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0" name="Google Shape;210;p18"/>
          <p:cNvSpPr txBox="1"/>
          <p:nvPr/>
        </p:nvSpPr>
        <p:spPr>
          <a:xfrm>
            <a:off x="2463800"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1" name="Google Shape;211;p18"/>
          <p:cNvSpPr txBox="1"/>
          <p:nvPr/>
        </p:nvSpPr>
        <p:spPr>
          <a:xfrm>
            <a:off x="2468563" y="3540858"/>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2" name="Google Shape;212;p18"/>
          <p:cNvSpPr txBox="1"/>
          <p:nvPr/>
        </p:nvSpPr>
        <p:spPr>
          <a:xfrm>
            <a:off x="2463800"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3" name="Google Shape;213;p18"/>
          <p:cNvSpPr txBox="1"/>
          <p:nvPr/>
        </p:nvSpPr>
        <p:spPr>
          <a:xfrm>
            <a:off x="2468563" y="513312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4" name="Google Shape;214;p18"/>
          <p:cNvSpPr txBox="1"/>
          <p:nvPr/>
        </p:nvSpPr>
        <p:spPr>
          <a:xfrm>
            <a:off x="8105775"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5" name="Google Shape;215;p18"/>
          <p:cNvSpPr txBox="1"/>
          <p:nvPr/>
        </p:nvSpPr>
        <p:spPr>
          <a:xfrm>
            <a:off x="8110538" y="197717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6" name="Google Shape;216;p18"/>
          <p:cNvSpPr txBox="1"/>
          <p:nvPr/>
        </p:nvSpPr>
        <p:spPr>
          <a:xfrm>
            <a:off x="8105775"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7" name="Google Shape;217;p18"/>
          <p:cNvSpPr txBox="1"/>
          <p:nvPr/>
        </p:nvSpPr>
        <p:spPr>
          <a:xfrm>
            <a:off x="8110538" y="3540858"/>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8" name="Google Shape;218;p18"/>
          <p:cNvSpPr txBox="1"/>
          <p:nvPr/>
        </p:nvSpPr>
        <p:spPr>
          <a:xfrm>
            <a:off x="8105775"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9" name="Google Shape;219;p18"/>
          <p:cNvSpPr txBox="1"/>
          <p:nvPr/>
        </p:nvSpPr>
        <p:spPr>
          <a:xfrm>
            <a:off x="8110538" y="513312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19" name="TextBox 18"/>
          <p:cNvSpPr txBox="1"/>
          <p:nvPr/>
        </p:nvSpPr>
        <p:spPr>
          <a:xfrm>
            <a:off x="1256031" y="757091"/>
            <a:ext cx="9784080" cy="4524315"/>
          </a:xfrm>
          <a:prstGeom prst="rect">
            <a:avLst/>
          </a:prstGeom>
          <a:noFill/>
        </p:spPr>
        <p:txBody>
          <a:bodyPr wrap="square" rtlCol="0">
            <a:spAutoFit/>
          </a:bodyPr>
          <a:lstStyle/>
          <a:p>
            <a:r>
              <a:rPr lang="en-GB" sz="2400" dirty="0" smtClean="0">
                <a:latin typeface="Comic Sans MS" panose="030F0702030302020204" pitchFamily="66" charset="0"/>
              </a:rPr>
              <a:t>We are going to be doing lots of this:-</a:t>
            </a: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and this</a:t>
            </a: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and this</a:t>
            </a:r>
            <a:endParaRPr lang="en-GB" sz="2400" dirty="0">
              <a:latin typeface="Comic Sans MS" panose="030F0702030302020204"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406" y="757091"/>
            <a:ext cx="2418907" cy="18141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1171" y="1455748"/>
            <a:ext cx="1866900" cy="18669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5819" t="168"/>
          <a:stretch/>
        </p:blipFill>
        <p:spPr>
          <a:xfrm>
            <a:off x="5574071" y="3605390"/>
            <a:ext cx="2534808" cy="2254558"/>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24762" t="5979"/>
          <a:stretch/>
        </p:blipFill>
        <p:spPr>
          <a:xfrm rot="5400000">
            <a:off x="2845328" y="3923581"/>
            <a:ext cx="2310069" cy="2165080"/>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6000" t="7582"/>
          <a:stretch/>
        </p:blipFill>
        <p:spPr>
          <a:xfrm rot="5400000">
            <a:off x="8909806" y="3334520"/>
            <a:ext cx="2551190" cy="2096478"/>
          </a:xfrm>
          <a:prstGeom prst="rect">
            <a:avLst/>
          </a:prstGeom>
        </p:spPr>
      </p:pic>
      <p:sp>
        <p:nvSpPr>
          <p:cNvPr id="8" name="TextBox 7"/>
          <p:cNvSpPr txBox="1"/>
          <p:nvPr/>
        </p:nvSpPr>
        <p:spPr>
          <a:xfrm>
            <a:off x="7279959" y="3039498"/>
            <a:ext cx="2121216" cy="523220"/>
          </a:xfrm>
          <a:prstGeom prst="rect">
            <a:avLst/>
          </a:prstGeom>
          <a:noFill/>
        </p:spPr>
        <p:txBody>
          <a:bodyPr wrap="square" rtlCol="0">
            <a:spAutoFit/>
          </a:bodyPr>
          <a:lstStyle/>
          <a:p>
            <a:r>
              <a:rPr lang="en-GB" sz="2800" dirty="0">
                <a:latin typeface="Comic Sans MS" panose="030F0702030302020204" pitchFamily="66" charset="0"/>
              </a:rPr>
              <a:t>and </a:t>
            </a:r>
            <a:r>
              <a:rPr lang="en-GB" sz="2800" dirty="0" smtClean="0">
                <a:latin typeface="Comic Sans MS" panose="030F0702030302020204" pitchFamily="66" charset="0"/>
              </a:rPr>
              <a:t>this!!!!</a:t>
            </a:r>
            <a:endParaRPr lang="en-GB" sz="2800" dirty="0">
              <a:latin typeface="Comic Sans MS" panose="030F0702030302020204" pitchFamily="66" charset="0"/>
            </a:endParaRPr>
          </a:p>
        </p:txBody>
      </p:sp>
    </p:spTree>
    <p:extLst>
      <p:ext uri="{BB962C8B-B14F-4D97-AF65-F5344CB8AC3E}">
        <p14:creationId xmlns:p14="http://schemas.microsoft.com/office/powerpoint/2010/main" val="2827031724"/>
      </p:ext>
    </p:extLst>
  </p:cSld>
  <p:clrMapOvr>
    <a:masterClrMapping/>
  </p:clrMapOvr>
  <mc:AlternateContent xmlns:mc="http://schemas.openxmlformats.org/markup-compatibility/2006" xmlns:p14="http://schemas.microsoft.com/office/powerpoint/2010/main">
    <mc:Choice Requires="p14">
      <p:transition spd="slow" p14:dur="1300" advTm="21821">
        <p:fade thruBlk="1"/>
      </p:transition>
    </mc:Choice>
    <mc:Fallback xmlns="">
      <p:transition spd="slow" advTm="21821">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20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20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2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20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2000"/>
                                        <p:tgtEl>
                                          <p:spTgt spid="209"/>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20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2000"/>
                                        <p:tgtEl>
                                          <p:spTgt spid="211"/>
                                        </p:tgtEl>
                                      </p:cBhvr>
                                    </p:animEffect>
                                  </p:childTnLst>
                                </p:cTn>
                              </p:par>
                              <p:par>
                                <p:cTn id="32" presetID="10" presetClass="entr" presetSubtype="0" fill="hold"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2000"/>
                                        <p:tgtEl>
                                          <p:spTgt spid="212"/>
                                        </p:tgtEl>
                                      </p:cBhvr>
                                    </p:animEffect>
                                  </p:childTnLst>
                                </p:cTn>
                              </p:par>
                              <p:par>
                                <p:cTn id="35" presetID="10"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2000"/>
                                        <p:tgtEl>
                                          <p:spTgt spid="213"/>
                                        </p:tgtEl>
                                      </p:cBhvr>
                                    </p:animEffect>
                                  </p:childTnLst>
                                </p:cTn>
                              </p:par>
                              <p:par>
                                <p:cTn id="38" presetID="10" presetClass="entr" presetSubtype="0" fill="hold"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2000"/>
                                        <p:tgtEl>
                                          <p:spTgt spid="214"/>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20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2000"/>
                                        <p:tgtEl>
                                          <p:spTgt spid="216"/>
                                        </p:tgtEl>
                                      </p:cBhvr>
                                    </p:animEffect>
                                  </p:childTnLst>
                                </p:cTn>
                              </p:par>
                              <p:par>
                                <p:cTn id="47" presetID="10" presetClass="entr" presetSubtype="0" fill="hold"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2000"/>
                                        <p:tgtEl>
                                          <p:spTgt spid="217"/>
                                        </p:tgtEl>
                                      </p:cBhvr>
                                    </p:animEffect>
                                  </p:childTnLst>
                                </p:cTn>
                              </p:par>
                              <p:par>
                                <p:cTn id="50" presetID="10" presetClass="entr" presetSubtype="0" fill="hold"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20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2" name="Google Shape;202;p18"/>
          <p:cNvSpPr/>
          <p:nvPr/>
        </p:nvSpPr>
        <p:spPr>
          <a:xfrm>
            <a:off x="1644650" y="3434496"/>
            <a:ext cx="247650" cy="346075"/>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18"/>
          <p:cNvSpPr/>
          <p:nvPr/>
        </p:nvSpPr>
        <p:spPr>
          <a:xfrm>
            <a:off x="1609725" y="5006121"/>
            <a:ext cx="358775" cy="30162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18"/>
          <p:cNvSpPr/>
          <p:nvPr/>
        </p:nvSpPr>
        <p:spPr>
          <a:xfrm>
            <a:off x="7199313" y="3442433"/>
            <a:ext cx="358775" cy="276225"/>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p18"/>
          <p:cNvSpPr/>
          <p:nvPr/>
        </p:nvSpPr>
        <p:spPr>
          <a:xfrm>
            <a:off x="1603375" y="1821596"/>
            <a:ext cx="276225" cy="352425"/>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7" name="Google Shape;207;p18"/>
          <p:cNvSpPr/>
          <p:nvPr/>
        </p:nvSpPr>
        <p:spPr>
          <a:xfrm>
            <a:off x="7243763" y="1834296"/>
            <a:ext cx="257175" cy="349250"/>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8" name="Google Shape;208;p18"/>
          <p:cNvSpPr txBox="1"/>
          <p:nvPr/>
        </p:nvSpPr>
        <p:spPr>
          <a:xfrm>
            <a:off x="2463800"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09" name="Google Shape;209;p18"/>
          <p:cNvSpPr txBox="1"/>
          <p:nvPr/>
        </p:nvSpPr>
        <p:spPr>
          <a:xfrm>
            <a:off x="2468563" y="197717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0" name="Google Shape;210;p18"/>
          <p:cNvSpPr txBox="1"/>
          <p:nvPr/>
        </p:nvSpPr>
        <p:spPr>
          <a:xfrm>
            <a:off x="2463800"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1" name="Google Shape;211;p18"/>
          <p:cNvSpPr txBox="1"/>
          <p:nvPr/>
        </p:nvSpPr>
        <p:spPr>
          <a:xfrm>
            <a:off x="2468563" y="3540858"/>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2" name="Google Shape;212;p18"/>
          <p:cNvSpPr txBox="1"/>
          <p:nvPr/>
        </p:nvSpPr>
        <p:spPr>
          <a:xfrm>
            <a:off x="2463800"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3" name="Google Shape;213;p18"/>
          <p:cNvSpPr txBox="1"/>
          <p:nvPr/>
        </p:nvSpPr>
        <p:spPr>
          <a:xfrm>
            <a:off x="2468563" y="513312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4" name="Google Shape;214;p18"/>
          <p:cNvSpPr txBox="1"/>
          <p:nvPr/>
        </p:nvSpPr>
        <p:spPr>
          <a:xfrm>
            <a:off x="7841258" y="2860136"/>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5" name="Google Shape;215;p18"/>
          <p:cNvSpPr txBox="1"/>
          <p:nvPr/>
        </p:nvSpPr>
        <p:spPr>
          <a:xfrm>
            <a:off x="8110538" y="197717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6" name="Google Shape;216;p18"/>
          <p:cNvSpPr txBox="1"/>
          <p:nvPr/>
        </p:nvSpPr>
        <p:spPr>
          <a:xfrm>
            <a:off x="8105775"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7" name="Google Shape;217;p18"/>
          <p:cNvSpPr txBox="1"/>
          <p:nvPr/>
        </p:nvSpPr>
        <p:spPr>
          <a:xfrm>
            <a:off x="8110538" y="3540858"/>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8" name="Google Shape;218;p18"/>
          <p:cNvSpPr txBox="1"/>
          <p:nvPr/>
        </p:nvSpPr>
        <p:spPr>
          <a:xfrm>
            <a:off x="8105775"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9" name="Google Shape;219;p18"/>
          <p:cNvSpPr txBox="1"/>
          <p:nvPr/>
        </p:nvSpPr>
        <p:spPr>
          <a:xfrm>
            <a:off x="8110538" y="513312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 name="Rectangle 1"/>
          <p:cNvSpPr/>
          <p:nvPr/>
        </p:nvSpPr>
        <p:spPr>
          <a:xfrm>
            <a:off x="1282700" y="982135"/>
            <a:ext cx="6096000" cy="4401205"/>
          </a:xfrm>
          <a:prstGeom prst="rect">
            <a:avLst/>
          </a:prstGeom>
        </p:spPr>
        <p:txBody>
          <a:bodyPr>
            <a:spAutoFit/>
          </a:bodyPr>
          <a:lstStyle/>
          <a:p>
            <a:r>
              <a:rPr lang="en-GB" sz="2000" dirty="0">
                <a:latin typeface="Comic Sans MS" panose="030F0702030302020204" pitchFamily="66" charset="0"/>
              </a:rPr>
              <a:t>We are going to be reading lots of stories.</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  We </a:t>
            </a:r>
            <a:r>
              <a:rPr lang="en-GB" sz="2000" dirty="0">
                <a:latin typeface="Comic Sans MS" panose="030F0702030302020204" pitchFamily="66" charset="0"/>
              </a:rPr>
              <a:t>are going to be going on Welly walks.</a:t>
            </a: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We are going to be playing lots of games and keeping active outdoors.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705" r="2397" b="43276"/>
          <a:stretch/>
        </p:blipFill>
        <p:spPr>
          <a:xfrm>
            <a:off x="7079849" y="4734147"/>
            <a:ext cx="3829852" cy="13487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5067" y="1834472"/>
            <a:ext cx="2696029" cy="20137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7524" t="18548" r="13905" b="18208"/>
          <a:stretch/>
        </p:blipFill>
        <p:spPr>
          <a:xfrm rot="5400000">
            <a:off x="6339554" y="2291919"/>
            <a:ext cx="2501188" cy="1723042"/>
          </a:xfrm>
          <a:prstGeom prst="rect">
            <a:avLst/>
          </a:prstGeom>
        </p:spPr>
      </p:pic>
      <p:sp>
        <p:nvSpPr>
          <p:cNvPr id="6" name="AutoShape 2" descr="Tiddler : Donaldson, Julia, Scheffler, Axel: Amazon.co.uk: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6"/>
          <a:stretch>
            <a:fillRect/>
          </a:stretch>
        </p:blipFill>
        <p:spPr>
          <a:xfrm rot="21320893">
            <a:off x="1390831" y="1390430"/>
            <a:ext cx="1437224" cy="1285618"/>
          </a:xfrm>
          <a:prstGeom prst="rect">
            <a:avLst/>
          </a:prstGeom>
        </p:spPr>
      </p:pic>
      <p:sp>
        <p:nvSpPr>
          <p:cNvPr id="8" name="AutoShape 4" descr="The Rainbow Fish : Marcus Pfister: Amazon.co.uk: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7"/>
          <a:stretch>
            <a:fillRect/>
          </a:stretch>
        </p:blipFill>
        <p:spPr>
          <a:xfrm rot="820824">
            <a:off x="3519998" y="1552747"/>
            <a:ext cx="1171765" cy="1166557"/>
          </a:xfrm>
          <a:prstGeom prst="rect">
            <a:avLst/>
          </a:prstGeom>
        </p:spPr>
      </p:pic>
      <p:pic>
        <p:nvPicPr>
          <p:cNvPr id="10" name="Picture 9"/>
          <p:cNvPicPr>
            <a:picLocks noChangeAspect="1"/>
          </p:cNvPicPr>
          <p:nvPr/>
        </p:nvPicPr>
        <p:blipFill>
          <a:blip r:embed="rId8"/>
          <a:stretch>
            <a:fillRect/>
          </a:stretch>
        </p:blipFill>
        <p:spPr>
          <a:xfrm rot="19930844">
            <a:off x="5304522" y="1546169"/>
            <a:ext cx="1179712" cy="1179712"/>
          </a:xfrm>
          <a:prstGeom prst="rect">
            <a:avLst/>
          </a:prstGeom>
        </p:spPr>
      </p:pic>
      <p:sp>
        <p:nvSpPr>
          <p:cNvPr id="11" name="AutoShape 6" descr="Jack and the Beanstalk (Storytime Lap Books) : DK: Amazon.co.uk: Book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9"/>
          <a:stretch>
            <a:fillRect/>
          </a:stretch>
        </p:blipFill>
        <p:spPr>
          <a:xfrm rot="966565">
            <a:off x="6954956" y="655772"/>
            <a:ext cx="1372106" cy="1153689"/>
          </a:xfrm>
          <a:prstGeom prst="rect">
            <a:avLst/>
          </a:prstGeom>
        </p:spPr>
      </p:pic>
    </p:spTree>
    <p:extLst>
      <p:ext uri="{BB962C8B-B14F-4D97-AF65-F5344CB8AC3E}">
        <p14:creationId xmlns:p14="http://schemas.microsoft.com/office/powerpoint/2010/main" val="1887476690"/>
      </p:ext>
    </p:extLst>
  </p:cSld>
  <p:clrMapOvr>
    <a:masterClrMapping/>
  </p:clrMapOvr>
  <mc:AlternateContent xmlns:mc="http://schemas.openxmlformats.org/markup-compatibility/2006" xmlns:p14="http://schemas.microsoft.com/office/powerpoint/2010/main">
    <mc:Choice Requires="p14">
      <p:transition spd="slow" p14:dur="1300" advTm="9371">
        <p:fade thruBlk="1"/>
      </p:transition>
    </mc:Choice>
    <mc:Fallback xmlns="">
      <p:transition spd="slow" advTm="9371">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20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20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2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20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2000"/>
                                        <p:tgtEl>
                                          <p:spTgt spid="209"/>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20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2000"/>
                                        <p:tgtEl>
                                          <p:spTgt spid="211"/>
                                        </p:tgtEl>
                                      </p:cBhvr>
                                    </p:animEffect>
                                  </p:childTnLst>
                                </p:cTn>
                              </p:par>
                              <p:par>
                                <p:cTn id="32" presetID="10" presetClass="entr" presetSubtype="0" fill="hold"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2000"/>
                                        <p:tgtEl>
                                          <p:spTgt spid="212"/>
                                        </p:tgtEl>
                                      </p:cBhvr>
                                    </p:animEffect>
                                  </p:childTnLst>
                                </p:cTn>
                              </p:par>
                              <p:par>
                                <p:cTn id="35" presetID="10"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2000"/>
                                        <p:tgtEl>
                                          <p:spTgt spid="213"/>
                                        </p:tgtEl>
                                      </p:cBhvr>
                                    </p:animEffect>
                                  </p:childTnLst>
                                </p:cTn>
                              </p:par>
                              <p:par>
                                <p:cTn id="38" presetID="10" presetClass="entr" presetSubtype="0" fill="hold"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2000"/>
                                        <p:tgtEl>
                                          <p:spTgt spid="214"/>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20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2000"/>
                                        <p:tgtEl>
                                          <p:spTgt spid="216"/>
                                        </p:tgtEl>
                                      </p:cBhvr>
                                    </p:animEffect>
                                  </p:childTnLst>
                                </p:cTn>
                              </p:par>
                              <p:par>
                                <p:cTn id="47" presetID="10" presetClass="entr" presetSubtype="0" fill="hold"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2000"/>
                                        <p:tgtEl>
                                          <p:spTgt spid="217"/>
                                        </p:tgtEl>
                                      </p:cBhvr>
                                    </p:animEffect>
                                  </p:childTnLst>
                                </p:cTn>
                              </p:par>
                              <p:par>
                                <p:cTn id="50" presetID="10" presetClass="entr" presetSubtype="0" fill="hold"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20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2" name="Google Shape;202;p18"/>
          <p:cNvSpPr/>
          <p:nvPr/>
        </p:nvSpPr>
        <p:spPr>
          <a:xfrm>
            <a:off x="1644650" y="3434496"/>
            <a:ext cx="247650" cy="346075"/>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18"/>
          <p:cNvSpPr/>
          <p:nvPr/>
        </p:nvSpPr>
        <p:spPr>
          <a:xfrm>
            <a:off x="1609725" y="5006121"/>
            <a:ext cx="358775" cy="30162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18"/>
          <p:cNvSpPr/>
          <p:nvPr/>
        </p:nvSpPr>
        <p:spPr>
          <a:xfrm>
            <a:off x="7199313" y="3442433"/>
            <a:ext cx="358775" cy="276225"/>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p18"/>
          <p:cNvSpPr/>
          <p:nvPr/>
        </p:nvSpPr>
        <p:spPr>
          <a:xfrm>
            <a:off x="1603375" y="1821596"/>
            <a:ext cx="276225" cy="352425"/>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7" name="Google Shape;207;p18"/>
          <p:cNvSpPr/>
          <p:nvPr/>
        </p:nvSpPr>
        <p:spPr>
          <a:xfrm>
            <a:off x="7243763" y="1834296"/>
            <a:ext cx="257175" cy="349250"/>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8" name="Google Shape;208;p18"/>
          <p:cNvSpPr txBox="1"/>
          <p:nvPr/>
        </p:nvSpPr>
        <p:spPr>
          <a:xfrm>
            <a:off x="2463800"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09" name="Google Shape;209;p18"/>
          <p:cNvSpPr txBox="1"/>
          <p:nvPr/>
        </p:nvSpPr>
        <p:spPr>
          <a:xfrm>
            <a:off x="2468563" y="197717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0" name="Google Shape;210;p18"/>
          <p:cNvSpPr txBox="1"/>
          <p:nvPr/>
        </p:nvSpPr>
        <p:spPr>
          <a:xfrm>
            <a:off x="2463800"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1" name="Google Shape;211;p18"/>
          <p:cNvSpPr txBox="1"/>
          <p:nvPr/>
        </p:nvSpPr>
        <p:spPr>
          <a:xfrm>
            <a:off x="2468563" y="3540858"/>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2" name="Google Shape;212;p18"/>
          <p:cNvSpPr txBox="1"/>
          <p:nvPr/>
        </p:nvSpPr>
        <p:spPr>
          <a:xfrm>
            <a:off x="2463800"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3" name="Google Shape;213;p18"/>
          <p:cNvSpPr txBox="1"/>
          <p:nvPr/>
        </p:nvSpPr>
        <p:spPr>
          <a:xfrm>
            <a:off x="2468563" y="513312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4" name="Google Shape;214;p18"/>
          <p:cNvSpPr txBox="1"/>
          <p:nvPr/>
        </p:nvSpPr>
        <p:spPr>
          <a:xfrm>
            <a:off x="8105775"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5" name="Google Shape;215;p18"/>
          <p:cNvSpPr txBox="1"/>
          <p:nvPr/>
        </p:nvSpPr>
        <p:spPr>
          <a:xfrm>
            <a:off x="8110538" y="197717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6" name="Google Shape;216;p18"/>
          <p:cNvSpPr txBox="1"/>
          <p:nvPr/>
        </p:nvSpPr>
        <p:spPr>
          <a:xfrm>
            <a:off x="8105775"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7" name="Google Shape;217;p18"/>
          <p:cNvSpPr txBox="1"/>
          <p:nvPr/>
        </p:nvSpPr>
        <p:spPr>
          <a:xfrm>
            <a:off x="8110538" y="3540858"/>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8" name="Google Shape;218;p18"/>
          <p:cNvSpPr txBox="1"/>
          <p:nvPr/>
        </p:nvSpPr>
        <p:spPr>
          <a:xfrm>
            <a:off x="8105775"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9" name="Google Shape;219;p18"/>
          <p:cNvSpPr txBox="1"/>
          <p:nvPr/>
        </p:nvSpPr>
        <p:spPr>
          <a:xfrm>
            <a:off x="8110538" y="513312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19" name="TextBox 18"/>
          <p:cNvSpPr txBox="1"/>
          <p:nvPr/>
        </p:nvSpPr>
        <p:spPr>
          <a:xfrm>
            <a:off x="1097281" y="688767"/>
            <a:ext cx="9784080" cy="4154984"/>
          </a:xfrm>
          <a:prstGeom prst="rect">
            <a:avLst/>
          </a:prstGeom>
          <a:noFill/>
        </p:spPr>
        <p:txBody>
          <a:bodyPr wrap="square" rtlCol="0">
            <a:spAutoFit/>
          </a:bodyPr>
          <a:lstStyle/>
          <a:p>
            <a:r>
              <a:rPr lang="en-GB" sz="2400" dirty="0" smtClean="0">
                <a:latin typeface="Comic Sans MS" panose="030F0702030302020204" pitchFamily="66" charset="0"/>
              </a:rPr>
              <a:t>We will be helping you to learn to read and write by doing phonics every day.</a:t>
            </a: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We will be helping you develop your understanding of numbers everyday.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07159" y="1921988"/>
            <a:ext cx="2138936" cy="1597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3906" t="4236" r="11009" b="27360"/>
          <a:stretch/>
        </p:blipFill>
        <p:spPr>
          <a:xfrm rot="5400000">
            <a:off x="4918357" y="1964792"/>
            <a:ext cx="2375244" cy="161623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8764" t="5500"/>
          <a:stretch/>
        </p:blipFill>
        <p:spPr>
          <a:xfrm rot="5400000">
            <a:off x="7970999" y="1617651"/>
            <a:ext cx="2434584" cy="1891256"/>
          </a:xfrm>
          <a:prstGeom prst="rect">
            <a:avLst/>
          </a:prstGeom>
        </p:spPr>
      </p:pic>
      <p:pic>
        <p:nvPicPr>
          <p:cNvPr id="5" name="Picture 4"/>
          <p:cNvPicPr>
            <a:picLocks noChangeAspect="1"/>
          </p:cNvPicPr>
          <p:nvPr/>
        </p:nvPicPr>
        <p:blipFill>
          <a:blip r:embed="rId6"/>
          <a:stretch>
            <a:fillRect/>
          </a:stretch>
        </p:blipFill>
        <p:spPr>
          <a:xfrm>
            <a:off x="7886700" y="4616807"/>
            <a:ext cx="3226128" cy="1613064"/>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3300" t="26965" r="12312" b="5410"/>
          <a:stretch/>
        </p:blipFill>
        <p:spPr>
          <a:xfrm>
            <a:off x="2725362" y="4894094"/>
            <a:ext cx="2268760" cy="1546883"/>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6095" t="20768" r="23646" b="1128"/>
          <a:stretch/>
        </p:blipFill>
        <p:spPr>
          <a:xfrm>
            <a:off x="5482671" y="4542645"/>
            <a:ext cx="2172562" cy="1811341"/>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768870" y="1756345"/>
            <a:ext cx="1851200" cy="185120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21922" y="5062574"/>
            <a:ext cx="1729234" cy="1291588"/>
          </a:xfrm>
          <a:prstGeom prst="rect">
            <a:avLst/>
          </a:prstGeom>
        </p:spPr>
      </p:pic>
    </p:spTree>
    <p:extLst>
      <p:ext uri="{BB962C8B-B14F-4D97-AF65-F5344CB8AC3E}">
        <p14:creationId xmlns:p14="http://schemas.microsoft.com/office/powerpoint/2010/main" val="1502574705"/>
      </p:ext>
    </p:extLst>
  </p:cSld>
  <p:clrMapOvr>
    <a:masterClrMapping/>
  </p:clrMapOvr>
  <mc:AlternateContent xmlns:mc="http://schemas.openxmlformats.org/markup-compatibility/2006" xmlns:p14="http://schemas.microsoft.com/office/powerpoint/2010/main">
    <mc:Choice Requires="p14">
      <p:transition spd="slow" p14:dur="1300" advTm="30566">
        <p:fade thruBlk="1"/>
      </p:transition>
    </mc:Choice>
    <mc:Fallback xmlns="">
      <p:transition spd="slow" advTm="30566">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20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20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2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20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2000"/>
                                        <p:tgtEl>
                                          <p:spTgt spid="209"/>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20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2000"/>
                                        <p:tgtEl>
                                          <p:spTgt spid="211"/>
                                        </p:tgtEl>
                                      </p:cBhvr>
                                    </p:animEffect>
                                  </p:childTnLst>
                                </p:cTn>
                              </p:par>
                              <p:par>
                                <p:cTn id="32" presetID="10" presetClass="entr" presetSubtype="0" fill="hold"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2000"/>
                                        <p:tgtEl>
                                          <p:spTgt spid="212"/>
                                        </p:tgtEl>
                                      </p:cBhvr>
                                    </p:animEffect>
                                  </p:childTnLst>
                                </p:cTn>
                              </p:par>
                              <p:par>
                                <p:cTn id="35" presetID="10"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2000"/>
                                        <p:tgtEl>
                                          <p:spTgt spid="213"/>
                                        </p:tgtEl>
                                      </p:cBhvr>
                                    </p:animEffect>
                                  </p:childTnLst>
                                </p:cTn>
                              </p:par>
                              <p:par>
                                <p:cTn id="38" presetID="10" presetClass="entr" presetSubtype="0" fill="hold"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2000"/>
                                        <p:tgtEl>
                                          <p:spTgt spid="214"/>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20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2000"/>
                                        <p:tgtEl>
                                          <p:spTgt spid="216"/>
                                        </p:tgtEl>
                                      </p:cBhvr>
                                    </p:animEffect>
                                  </p:childTnLst>
                                </p:cTn>
                              </p:par>
                              <p:par>
                                <p:cTn id="47" presetID="10" presetClass="entr" presetSubtype="0" fill="hold"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2000"/>
                                        <p:tgtEl>
                                          <p:spTgt spid="217"/>
                                        </p:tgtEl>
                                      </p:cBhvr>
                                    </p:animEffect>
                                  </p:childTnLst>
                                </p:cTn>
                              </p:par>
                              <p:par>
                                <p:cTn id="50" presetID="10" presetClass="entr" presetSubtype="0" fill="hold"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20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2" name="Google Shape;202;p18"/>
          <p:cNvSpPr/>
          <p:nvPr/>
        </p:nvSpPr>
        <p:spPr>
          <a:xfrm>
            <a:off x="1644650" y="3434496"/>
            <a:ext cx="247650" cy="346075"/>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18"/>
          <p:cNvSpPr/>
          <p:nvPr/>
        </p:nvSpPr>
        <p:spPr>
          <a:xfrm>
            <a:off x="1609725" y="5006121"/>
            <a:ext cx="358775" cy="30162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18"/>
          <p:cNvSpPr/>
          <p:nvPr/>
        </p:nvSpPr>
        <p:spPr>
          <a:xfrm>
            <a:off x="7199313" y="3442433"/>
            <a:ext cx="358775" cy="276225"/>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p18"/>
          <p:cNvSpPr/>
          <p:nvPr/>
        </p:nvSpPr>
        <p:spPr>
          <a:xfrm>
            <a:off x="1603375" y="1821596"/>
            <a:ext cx="276225" cy="352425"/>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7" name="Google Shape;207;p18"/>
          <p:cNvSpPr/>
          <p:nvPr/>
        </p:nvSpPr>
        <p:spPr>
          <a:xfrm>
            <a:off x="7243763" y="1834296"/>
            <a:ext cx="257175" cy="349250"/>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8" name="Google Shape;208;p18"/>
          <p:cNvSpPr txBox="1"/>
          <p:nvPr/>
        </p:nvSpPr>
        <p:spPr>
          <a:xfrm>
            <a:off x="2463800"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09" name="Google Shape;209;p18"/>
          <p:cNvSpPr txBox="1"/>
          <p:nvPr/>
        </p:nvSpPr>
        <p:spPr>
          <a:xfrm>
            <a:off x="2468563" y="197717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0" name="Google Shape;210;p18"/>
          <p:cNvSpPr txBox="1"/>
          <p:nvPr/>
        </p:nvSpPr>
        <p:spPr>
          <a:xfrm>
            <a:off x="2463800"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1" name="Google Shape;211;p18"/>
          <p:cNvSpPr txBox="1"/>
          <p:nvPr/>
        </p:nvSpPr>
        <p:spPr>
          <a:xfrm>
            <a:off x="2468563" y="3540858"/>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2" name="Google Shape;212;p18"/>
          <p:cNvSpPr txBox="1"/>
          <p:nvPr/>
        </p:nvSpPr>
        <p:spPr>
          <a:xfrm>
            <a:off x="2463800"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3" name="Google Shape;213;p18"/>
          <p:cNvSpPr txBox="1"/>
          <p:nvPr/>
        </p:nvSpPr>
        <p:spPr>
          <a:xfrm>
            <a:off x="2468563" y="513312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4" name="Google Shape;214;p18"/>
          <p:cNvSpPr txBox="1"/>
          <p:nvPr/>
        </p:nvSpPr>
        <p:spPr>
          <a:xfrm>
            <a:off x="8105775"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5" name="Google Shape;215;p18"/>
          <p:cNvSpPr txBox="1"/>
          <p:nvPr/>
        </p:nvSpPr>
        <p:spPr>
          <a:xfrm>
            <a:off x="8110538" y="197717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6" name="Google Shape;216;p18"/>
          <p:cNvSpPr txBox="1"/>
          <p:nvPr/>
        </p:nvSpPr>
        <p:spPr>
          <a:xfrm>
            <a:off x="8105775"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7" name="Google Shape;217;p18"/>
          <p:cNvSpPr txBox="1"/>
          <p:nvPr/>
        </p:nvSpPr>
        <p:spPr>
          <a:xfrm>
            <a:off x="8110538" y="3540858"/>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8" name="Google Shape;218;p18"/>
          <p:cNvSpPr txBox="1"/>
          <p:nvPr/>
        </p:nvSpPr>
        <p:spPr>
          <a:xfrm>
            <a:off x="8105775"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9" name="Google Shape;219;p18"/>
          <p:cNvSpPr txBox="1"/>
          <p:nvPr/>
        </p:nvSpPr>
        <p:spPr>
          <a:xfrm>
            <a:off x="8110538" y="513312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 name="Rectangle 1"/>
          <p:cNvSpPr/>
          <p:nvPr/>
        </p:nvSpPr>
        <p:spPr>
          <a:xfrm>
            <a:off x="3048000" y="1582341"/>
            <a:ext cx="6096000" cy="4154984"/>
          </a:xfrm>
          <a:prstGeom prst="rect">
            <a:avLst/>
          </a:prstGeom>
        </p:spPr>
        <p:txBody>
          <a:bodyPr>
            <a:spAutoFit/>
          </a:bodyPr>
          <a:lstStyle/>
          <a:p>
            <a:pPr algn="ctr"/>
            <a:r>
              <a:rPr lang="en-GB" sz="2400" dirty="0">
                <a:latin typeface="Comic Sans MS" panose="030F0702030302020204" pitchFamily="66" charset="0"/>
              </a:rPr>
              <a:t>and most important of all you will be learning through play in the different areas of our </a:t>
            </a:r>
            <a:r>
              <a:rPr lang="en-GB" sz="2400" dirty="0" smtClean="0">
                <a:latin typeface="Comic Sans MS" panose="030F0702030302020204" pitchFamily="66" charset="0"/>
              </a:rPr>
              <a:t>classrooms </a:t>
            </a:r>
            <a:r>
              <a:rPr lang="en-GB" sz="2400" dirty="0">
                <a:latin typeface="Comic Sans MS" panose="030F0702030302020204" pitchFamily="66" charset="0"/>
              </a:rPr>
              <a:t>and learning to share, take turns and make friends whilst you are doing this.</a:t>
            </a: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Doesn’t this sound like lots of fun!!!!!!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09" y="4197665"/>
            <a:ext cx="1929734" cy="192973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914" y="551587"/>
            <a:ext cx="2124461" cy="212446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4476" t="4012" r="14667" b="6222"/>
          <a:stretch/>
        </p:blipFill>
        <p:spPr>
          <a:xfrm rot="5400000">
            <a:off x="8980672" y="3264589"/>
            <a:ext cx="2299684" cy="217604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39354" y="829376"/>
            <a:ext cx="2429691" cy="181476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515950" y="3626203"/>
            <a:ext cx="1698392" cy="1268552"/>
          </a:xfrm>
          <a:prstGeom prst="rect">
            <a:avLst/>
          </a:prstGeom>
        </p:spPr>
      </p:pic>
    </p:spTree>
    <p:extLst>
      <p:ext uri="{BB962C8B-B14F-4D97-AF65-F5344CB8AC3E}">
        <p14:creationId xmlns:p14="http://schemas.microsoft.com/office/powerpoint/2010/main" val="704943002"/>
      </p:ext>
    </p:extLst>
  </p:cSld>
  <p:clrMapOvr>
    <a:masterClrMapping/>
  </p:clrMapOvr>
  <mc:AlternateContent xmlns:mc="http://schemas.openxmlformats.org/markup-compatibility/2006" xmlns:p14="http://schemas.microsoft.com/office/powerpoint/2010/main">
    <mc:Choice Requires="p14">
      <p:transition spd="slow" p14:dur="1300" advTm="4226">
        <p:fade thruBlk="1"/>
      </p:transition>
    </mc:Choice>
    <mc:Fallback xmlns="">
      <p:transition spd="slow" advTm="4226">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20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20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2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20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2000"/>
                                        <p:tgtEl>
                                          <p:spTgt spid="209"/>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20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2000"/>
                                        <p:tgtEl>
                                          <p:spTgt spid="211"/>
                                        </p:tgtEl>
                                      </p:cBhvr>
                                    </p:animEffect>
                                  </p:childTnLst>
                                </p:cTn>
                              </p:par>
                              <p:par>
                                <p:cTn id="32" presetID="10" presetClass="entr" presetSubtype="0" fill="hold"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2000"/>
                                        <p:tgtEl>
                                          <p:spTgt spid="212"/>
                                        </p:tgtEl>
                                      </p:cBhvr>
                                    </p:animEffect>
                                  </p:childTnLst>
                                </p:cTn>
                              </p:par>
                              <p:par>
                                <p:cTn id="35" presetID="10"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2000"/>
                                        <p:tgtEl>
                                          <p:spTgt spid="213"/>
                                        </p:tgtEl>
                                      </p:cBhvr>
                                    </p:animEffect>
                                  </p:childTnLst>
                                </p:cTn>
                              </p:par>
                              <p:par>
                                <p:cTn id="38" presetID="10" presetClass="entr" presetSubtype="0" fill="hold"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2000"/>
                                        <p:tgtEl>
                                          <p:spTgt spid="214"/>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20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2000"/>
                                        <p:tgtEl>
                                          <p:spTgt spid="216"/>
                                        </p:tgtEl>
                                      </p:cBhvr>
                                    </p:animEffect>
                                  </p:childTnLst>
                                </p:cTn>
                              </p:par>
                              <p:par>
                                <p:cTn id="47" presetID="10" presetClass="entr" presetSubtype="0" fill="hold"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2000"/>
                                        <p:tgtEl>
                                          <p:spTgt spid="217"/>
                                        </p:tgtEl>
                                      </p:cBhvr>
                                    </p:animEffect>
                                  </p:childTnLst>
                                </p:cTn>
                              </p:par>
                              <p:par>
                                <p:cTn id="50" presetID="10" presetClass="entr" presetSubtype="0" fill="hold"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20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2" name="Google Shape;202;p18"/>
          <p:cNvSpPr/>
          <p:nvPr/>
        </p:nvSpPr>
        <p:spPr>
          <a:xfrm>
            <a:off x="1644650" y="3434496"/>
            <a:ext cx="247650" cy="346075"/>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18"/>
          <p:cNvSpPr/>
          <p:nvPr/>
        </p:nvSpPr>
        <p:spPr>
          <a:xfrm>
            <a:off x="1609725" y="5006121"/>
            <a:ext cx="358775" cy="30162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18"/>
          <p:cNvSpPr/>
          <p:nvPr/>
        </p:nvSpPr>
        <p:spPr>
          <a:xfrm>
            <a:off x="7199313" y="3442433"/>
            <a:ext cx="358775" cy="276225"/>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p18"/>
          <p:cNvSpPr/>
          <p:nvPr/>
        </p:nvSpPr>
        <p:spPr>
          <a:xfrm>
            <a:off x="1603375" y="1821596"/>
            <a:ext cx="276225" cy="352425"/>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7" name="Google Shape;207;p18"/>
          <p:cNvSpPr/>
          <p:nvPr/>
        </p:nvSpPr>
        <p:spPr>
          <a:xfrm>
            <a:off x="7243763" y="1834296"/>
            <a:ext cx="257175" cy="349250"/>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8" name="Google Shape;208;p18"/>
          <p:cNvSpPr txBox="1"/>
          <p:nvPr/>
        </p:nvSpPr>
        <p:spPr>
          <a:xfrm>
            <a:off x="2463800"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09" name="Google Shape;209;p18"/>
          <p:cNvSpPr txBox="1"/>
          <p:nvPr/>
        </p:nvSpPr>
        <p:spPr>
          <a:xfrm>
            <a:off x="2468563" y="197717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0" name="Google Shape;210;p18"/>
          <p:cNvSpPr txBox="1"/>
          <p:nvPr/>
        </p:nvSpPr>
        <p:spPr>
          <a:xfrm>
            <a:off x="2463800"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1" name="Google Shape;211;p18"/>
          <p:cNvSpPr txBox="1"/>
          <p:nvPr/>
        </p:nvSpPr>
        <p:spPr>
          <a:xfrm>
            <a:off x="2468563" y="3540858"/>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2" name="Google Shape;212;p18"/>
          <p:cNvSpPr txBox="1"/>
          <p:nvPr/>
        </p:nvSpPr>
        <p:spPr>
          <a:xfrm>
            <a:off x="2463800"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3" name="Google Shape;213;p18"/>
          <p:cNvSpPr txBox="1"/>
          <p:nvPr/>
        </p:nvSpPr>
        <p:spPr>
          <a:xfrm>
            <a:off x="2468563" y="513312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4" name="Google Shape;214;p18"/>
          <p:cNvSpPr txBox="1"/>
          <p:nvPr/>
        </p:nvSpPr>
        <p:spPr>
          <a:xfrm>
            <a:off x="8105775"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5" name="Google Shape;215;p18"/>
          <p:cNvSpPr txBox="1"/>
          <p:nvPr/>
        </p:nvSpPr>
        <p:spPr>
          <a:xfrm>
            <a:off x="8110538" y="197717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6" name="Google Shape;216;p18"/>
          <p:cNvSpPr txBox="1"/>
          <p:nvPr/>
        </p:nvSpPr>
        <p:spPr>
          <a:xfrm>
            <a:off x="8105775"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7" name="Google Shape;217;p18"/>
          <p:cNvSpPr txBox="1"/>
          <p:nvPr/>
        </p:nvSpPr>
        <p:spPr>
          <a:xfrm>
            <a:off x="8110538" y="3540858"/>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8" name="Google Shape;218;p18"/>
          <p:cNvSpPr txBox="1"/>
          <p:nvPr/>
        </p:nvSpPr>
        <p:spPr>
          <a:xfrm>
            <a:off x="8105775"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9" name="Google Shape;219;p18"/>
          <p:cNvSpPr txBox="1"/>
          <p:nvPr/>
        </p:nvSpPr>
        <p:spPr>
          <a:xfrm>
            <a:off x="8110538" y="513312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 name="Rectangle 1"/>
          <p:cNvSpPr/>
          <p:nvPr/>
        </p:nvSpPr>
        <p:spPr>
          <a:xfrm>
            <a:off x="2915557" y="1445972"/>
            <a:ext cx="6737894" cy="1384995"/>
          </a:xfrm>
          <a:prstGeom prst="rect">
            <a:avLst/>
          </a:prstGeom>
        </p:spPr>
        <p:txBody>
          <a:bodyPr wrap="square">
            <a:spAutoFit/>
          </a:bodyPr>
          <a:lstStyle/>
          <a:p>
            <a:pPr algn="ctr"/>
            <a:r>
              <a:rPr lang="en-GB" sz="2800" dirty="0" smtClean="0">
                <a:latin typeface="Comic Sans MS" panose="030F0702030302020204" pitchFamily="66" charset="0"/>
              </a:rPr>
              <a:t>We can’t wait to meet you and for you to start your learning journey with us at Park Street.</a:t>
            </a:r>
          </a:p>
        </p:txBody>
      </p:sp>
      <p:pic>
        <p:nvPicPr>
          <p:cNvPr id="3" name="Picture 2"/>
          <p:cNvPicPr>
            <a:picLocks noChangeAspect="1"/>
          </p:cNvPicPr>
          <p:nvPr/>
        </p:nvPicPr>
        <p:blipFill>
          <a:blip r:embed="rId3"/>
          <a:stretch>
            <a:fillRect/>
          </a:stretch>
        </p:blipFill>
        <p:spPr>
          <a:xfrm>
            <a:off x="3998551" y="3513782"/>
            <a:ext cx="4125050" cy="2748377"/>
          </a:xfrm>
          <a:prstGeom prst="rect">
            <a:avLst/>
          </a:prstGeom>
        </p:spPr>
      </p:pic>
    </p:spTree>
    <p:extLst>
      <p:ext uri="{BB962C8B-B14F-4D97-AF65-F5344CB8AC3E}">
        <p14:creationId xmlns:p14="http://schemas.microsoft.com/office/powerpoint/2010/main" val="2682828815"/>
      </p:ext>
    </p:extLst>
  </p:cSld>
  <p:clrMapOvr>
    <a:masterClrMapping/>
  </p:clrMapOvr>
  <mc:AlternateContent xmlns:mc="http://schemas.openxmlformats.org/markup-compatibility/2006" xmlns:p14="http://schemas.microsoft.com/office/powerpoint/2010/main">
    <mc:Choice Requires="p14">
      <p:transition spd="slow" p14:dur="1300" advTm="6513">
        <p:fade thruBlk="1"/>
      </p:transition>
    </mc:Choice>
    <mc:Fallback xmlns="">
      <p:transition spd="slow" advTm="6513">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20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20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2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20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2000"/>
                                        <p:tgtEl>
                                          <p:spTgt spid="209"/>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20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2000"/>
                                        <p:tgtEl>
                                          <p:spTgt spid="211"/>
                                        </p:tgtEl>
                                      </p:cBhvr>
                                    </p:animEffect>
                                  </p:childTnLst>
                                </p:cTn>
                              </p:par>
                              <p:par>
                                <p:cTn id="32" presetID="10" presetClass="entr" presetSubtype="0" fill="hold"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2000"/>
                                        <p:tgtEl>
                                          <p:spTgt spid="212"/>
                                        </p:tgtEl>
                                      </p:cBhvr>
                                    </p:animEffect>
                                  </p:childTnLst>
                                </p:cTn>
                              </p:par>
                              <p:par>
                                <p:cTn id="35" presetID="10"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2000"/>
                                        <p:tgtEl>
                                          <p:spTgt spid="213"/>
                                        </p:tgtEl>
                                      </p:cBhvr>
                                    </p:animEffect>
                                  </p:childTnLst>
                                </p:cTn>
                              </p:par>
                              <p:par>
                                <p:cTn id="38" presetID="10" presetClass="entr" presetSubtype="0" fill="hold"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2000"/>
                                        <p:tgtEl>
                                          <p:spTgt spid="214"/>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20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2000"/>
                                        <p:tgtEl>
                                          <p:spTgt spid="216"/>
                                        </p:tgtEl>
                                      </p:cBhvr>
                                    </p:animEffect>
                                  </p:childTnLst>
                                </p:cTn>
                              </p:par>
                              <p:par>
                                <p:cTn id="47" presetID="10" presetClass="entr" presetSubtype="0" fill="hold"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2000"/>
                                        <p:tgtEl>
                                          <p:spTgt spid="217"/>
                                        </p:tgtEl>
                                      </p:cBhvr>
                                    </p:animEffect>
                                  </p:childTnLst>
                                </p:cTn>
                              </p:par>
                              <p:par>
                                <p:cTn id="50" presetID="10" presetClass="entr" presetSubtype="0" fill="hold"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20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2" name="Google Shape;202;p18"/>
          <p:cNvSpPr/>
          <p:nvPr/>
        </p:nvSpPr>
        <p:spPr>
          <a:xfrm>
            <a:off x="1644650" y="3434496"/>
            <a:ext cx="247650" cy="346075"/>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18"/>
          <p:cNvSpPr/>
          <p:nvPr/>
        </p:nvSpPr>
        <p:spPr>
          <a:xfrm>
            <a:off x="1609725" y="5006121"/>
            <a:ext cx="358775" cy="30162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18"/>
          <p:cNvSpPr/>
          <p:nvPr/>
        </p:nvSpPr>
        <p:spPr>
          <a:xfrm>
            <a:off x="7199313" y="3442433"/>
            <a:ext cx="358775" cy="276225"/>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p18"/>
          <p:cNvSpPr/>
          <p:nvPr/>
        </p:nvSpPr>
        <p:spPr>
          <a:xfrm>
            <a:off x="1603375" y="1821596"/>
            <a:ext cx="276225" cy="352425"/>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7" name="Google Shape;207;p18"/>
          <p:cNvSpPr/>
          <p:nvPr/>
        </p:nvSpPr>
        <p:spPr>
          <a:xfrm>
            <a:off x="7243763" y="1834296"/>
            <a:ext cx="257175" cy="349250"/>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8" name="Google Shape;208;p18"/>
          <p:cNvSpPr txBox="1"/>
          <p:nvPr/>
        </p:nvSpPr>
        <p:spPr>
          <a:xfrm>
            <a:off x="2463800"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09" name="Google Shape;209;p18"/>
          <p:cNvSpPr txBox="1"/>
          <p:nvPr/>
        </p:nvSpPr>
        <p:spPr>
          <a:xfrm>
            <a:off x="2468563" y="197717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0" name="Google Shape;210;p18"/>
          <p:cNvSpPr txBox="1"/>
          <p:nvPr/>
        </p:nvSpPr>
        <p:spPr>
          <a:xfrm>
            <a:off x="2463800"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1" name="Google Shape;211;p18"/>
          <p:cNvSpPr txBox="1"/>
          <p:nvPr/>
        </p:nvSpPr>
        <p:spPr>
          <a:xfrm>
            <a:off x="2468563" y="3540858"/>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2" name="Google Shape;212;p18"/>
          <p:cNvSpPr txBox="1"/>
          <p:nvPr/>
        </p:nvSpPr>
        <p:spPr>
          <a:xfrm>
            <a:off x="2463800"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3" name="Google Shape;213;p18"/>
          <p:cNvSpPr txBox="1"/>
          <p:nvPr/>
        </p:nvSpPr>
        <p:spPr>
          <a:xfrm>
            <a:off x="2468563" y="513312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4" name="Google Shape;214;p18"/>
          <p:cNvSpPr txBox="1"/>
          <p:nvPr/>
        </p:nvSpPr>
        <p:spPr>
          <a:xfrm>
            <a:off x="8105775"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5" name="Google Shape;215;p18"/>
          <p:cNvSpPr txBox="1"/>
          <p:nvPr/>
        </p:nvSpPr>
        <p:spPr>
          <a:xfrm>
            <a:off x="8110538" y="197717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6" name="Google Shape;216;p18"/>
          <p:cNvSpPr txBox="1"/>
          <p:nvPr/>
        </p:nvSpPr>
        <p:spPr>
          <a:xfrm>
            <a:off x="8105775"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7" name="Google Shape;217;p18"/>
          <p:cNvSpPr txBox="1"/>
          <p:nvPr/>
        </p:nvSpPr>
        <p:spPr>
          <a:xfrm>
            <a:off x="8110538" y="3540858"/>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8" name="Google Shape;218;p18"/>
          <p:cNvSpPr txBox="1"/>
          <p:nvPr/>
        </p:nvSpPr>
        <p:spPr>
          <a:xfrm>
            <a:off x="8105775"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9" name="Google Shape;219;p18"/>
          <p:cNvSpPr txBox="1"/>
          <p:nvPr/>
        </p:nvSpPr>
        <p:spPr>
          <a:xfrm>
            <a:off x="8110538" y="513312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 name="Rectangle 1"/>
          <p:cNvSpPr/>
          <p:nvPr/>
        </p:nvSpPr>
        <p:spPr>
          <a:xfrm>
            <a:off x="1101859" y="874944"/>
            <a:ext cx="9457509" cy="3970318"/>
          </a:xfrm>
          <a:prstGeom prst="rect">
            <a:avLst/>
          </a:prstGeom>
        </p:spPr>
        <p:txBody>
          <a:bodyPr wrap="square">
            <a:spAutoFit/>
          </a:bodyPr>
          <a:lstStyle/>
          <a:p>
            <a:pPr algn="ctr"/>
            <a:r>
              <a:rPr lang="en-GB" sz="3600" dirty="0" smtClean="0">
                <a:latin typeface="Comic Sans MS" panose="030F0702030302020204" pitchFamily="66" charset="0"/>
              </a:rPr>
              <a:t>Hello</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from Mrs Watson, Miss Clementson</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Miss Hodgson and </a:t>
            </a:r>
            <a:r>
              <a:rPr lang="en-GB" sz="3600" dirty="0" smtClean="0">
                <a:latin typeface="Comic Sans MS" panose="030F0702030302020204" pitchFamily="66" charset="0"/>
              </a:rPr>
              <a:t>Mrs Stevens</a:t>
            </a:r>
            <a:r>
              <a:rPr lang="en-GB" sz="3600" dirty="0" smtClean="0">
                <a:latin typeface="Comic Sans MS" panose="030F0702030302020204" pitchFamily="66" charset="0"/>
              </a:rPr>
              <a:t/>
            </a:r>
            <a:br>
              <a:rPr lang="en-GB" sz="3600" dirty="0" smtClean="0">
                <a:latin typeface="Comic Sans MS" panose="030F0702030302020204" pitchFamily="66" charset="0"/>
              </a:rPr>
            </a:br>
            <a:endParaRPr lang="en-GB" sz="3600" dirty="0"/>
          </a:p>
        </p:txBody>
      </p:sp>
      <p:pic>
        <p:nvPicPr>
          <p:cNvPr id="3" name="Picture 2"/>
          <p:cNvPicPr>
            <a:picLocks noChangeAspect="1"/>
          </p:cNvPicPr>
          <p:nvPr/>
        </p:nvPicPr>
        <p:blipFill>
          <a:blip r:embed="rId3"/>
          <a:stretch>
            <a:fillRect/>
          </a:stretch>
        </p:blipFill>
        <p:spPr>
          <a:xfrm>
            <a:off x="3521023" y="2159491"/>
            <a:ext cx="1118251" cy="1499473"/>
          </a:xfrm>
          <a:prstGeom prst="rect">
            <a:avLst/>
          </a:prstGeom>
        </p:spPr>
      </p:pic>
      <p:pic>
        <p:nvPicPr>
          <p:cNvPr id="4" name="Picture 3"/>
          <p:cNvPicPr>
            <a:picLocks noChangeAspect="1"/>
          </p:cNvPicPr>
          <p:nvPr/>
        </p:nvPicPr>
        <p:blipFill>
          <a:blip r:embed="rId4"/>
          <a:stretch>
            <a:fillRect/>
          </a:stretch>
        </p:blipFill>
        <p:spPr>
          <a:xfrm>
            <a:off x="7243763" y="2131889"/>
            <a:ext cx="1247093" cy="1529240"/>
          </a:xfrm>
          <a:prstGeom prst="rect">
            <a:avLst/>
          </a:prstGeom>
        </p:spPr>
      </p:pic>
      <p:pic>
        <p:nvPicPr>
          <p:cNvPr id="5" name="Picture 4"/>
          <p:cNvPicPr>
            <a:picLocks noChangeAspect="1"/>
          </p:cNvPicPr>
          <p:nvPr/>
        </p:nvPicPr>
        <p:blipFill>
          <a:blip r:embed="rId5"/>
          <a:stretch>
            <a:fillRect/>
          </a:stretch>
        </p:blipFill>
        <p:spPr>
          <a:xfrm>
            <a:off x="3269707" y="4453281"/>
            <a:ext cx="1218205" cy="1676429"/>
          </a:xfrm>
          <a:prstGeom prst="rect">
            <a:avLst/>
          </a:prstGeom>
        </p:spPr>
      </p:pic>
      <p:pic>
        <p:nvPicPr>
          <p:cNvPr id="7" name="Picture 6"/>
          <p:cNvPicPr>
            <a:picLocks noChangeAspect="1"/>
          </p:cNvPicPr>
          <p:nvPr/>
        </p:nvPicPr>
        <p:blipFill>
          <a:blip r:embed="rId6"/>
          <a:stretch>
            <a:fillRect/>
          </a:stretch>
        </p:blipFill>
        <p:spPr>
          <a:xfrm>
            <a:off x="7377063" y="4326750"/>
            <a:ext cx="1307214" cy="1862778"/>
          </a:xfrm>
          <a:prstGeom prst="rect">
            <a:avLst/>
          </a:prstGeom>
        </p:spPr>
      </p:pic>
      <p:sp>
        <p:nvSpPr>
          <p:cNvPr id="8" name="Oval Callout 7"/>
          <p:cNvSpPr/>
          <p:nvPr/>
        </p:nvSpPr>
        <p:spPr>
          <a:xfrm>
            <a:off x="4722265" y="2131890"/>
            <a:ext cx="2216698" cy="1527074"/>
          </a:xfrm>
          <a:prstGeom prst="wedgeEllipseCallout">
            <a:avLst>
              <a:gd name="adj1" fmla="val -64267"/>
              <a:gd name="adj2" fmla="val 30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a teacher in class Mondays, Tuesdays and Wednesdays</a:t>
            </a:r>
            <a:endParaRPr lang="en-GB" dirty="0"/>
          </a:p>
        </p:txBody>
      </p:sp>
      <p:sp>
        <p:nvSpPr>
          <p:cNvPr id="26" name="Oval Callout 25"/>
          <p:cNvSpPr/>
          <p:nvPr/>
        </p:nvSpPr>
        <p:spPr>
          <a:xfrm>
            <a:off x="8869788" y="1977171"/>
            <a:ext cx="2216698" cy="1587786"/>
          </a:xfrm>
          <a:prstGeom prst="wedgeEllipseCallout">
            <a:avLst>
              <a:gd name="adj1" fmla="val -64267"/>
              <a:gd name="adj2" fmla="val 30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a teacher in class  Wednesdays, Thursdays and Fridays</a:t>
            </a:r>
            <a:endParaRPr lang="en-GB" dirty="0"/>
          </a:p>
        </p:txBody>
      </p:sp>
      <p:sp>
        <p:nvSpPr>
          <p:cNvPr id="27" name="Oval Callout 26"/>
          <p:cNvSpPr/>
          <p:nvPr/>
        </p:nvSpPr>
        <p:spPr>
          <a:xfrm>
            <a:off x="716783" y="4088675"/>
            <a:ext cx="2216698" cy="1760979"/>
          </a:xfrm>
          <a:prstGeom prst="wedgeEllipseCallout">
            <a:avLst>
              <a:gd name="adj1" fmla="val 61842"/>
              <a:gd name="adj2" fmla="val 18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a teaching assistant in class all week. </a:t>
            </a:r>
            <a:endParaRPr lang="en-GB" dirty="0"/>
          </a:p>
        </p:txBody>
      </p:sp>
      <p:sp>
        <p:nvSpPr>
          <p:cNvPr id="28" name="Oval Callout 27"/>
          <p:cNvSpPr/>
          <p:nvPr/>
        </p:nvSpPr>
        <p:spPr>
          <a:xfrm>
            <a:off x="9208685" y="4088675"/>
            <a:ext cx="2216698" cy="1797674"/>
          </a:xfrm>
          <a:prstGeom prst="wedgeEllipseCallout">
            <a:avLst>
              <a:gd name="adj1" fmla="val -68981"/>
              <a:gd name="adj2" fmla="val 5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am a teaching assistant in class all week. </a:t>
            </a:r>
            <a:endParaRPr lang="en-GB" dirty="0"/>
          </a:p>
        </p:txBody>
      </p:sp>
    </p:spTree>
    <p:extLst>
      <p:ext uri="{BB962C8B-B14F-4D97-AF65-F5344CB8AC3E}">
        <p14:creationId xmlns:p14="http://schemas.microsoft.com/office/powerpoint/2010/main" val="689129164"/>
      </p:ext>
    </p:extLst>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20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20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2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20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2000"/>
                                        <p:tgtEl>
                                          <p:spTgt spid="209"/>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20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2000"/>
                                        <p:tgtEl>
                                          <p:spTgt spid="211"/>
                                        </p:tgtEl>
                                      </p:cBhvr>
                                    </p:animEffect>
                                  </p:childTnLst>
                                </p:cTn>
                              </p:par>
                              <p:par>
                                <p:cTn id="32" presetID="10" presetClass="entr" presetSubtype="0" fill="hold"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2000"/>
                                        <p:tgtEl>
                                          <p:spTgt spid="212"/>
                                        </p:tgtEl>
                                      </p:cBhvr>
                                    </p:animEffect>
                                  </p:childTnLst>
                                </p:cTn>
                              </p:par>
                              <p:par>
                                <p:cTn id="35" presetID="10"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2000"/>
                                        <p:tgtEl>
                                          <p:spTgt spid="213"/>
                                        </p:tgtEl>
                                      </p:cBhvr>
                                    </p:animEffect>
                                  </p:childTnLst>
                                </p:cTn>
                              </p:par>
                              <p:par>
                                <p:cTn id="38" presetID="10" presetClass="entr" presetSubtype="0" fill="hold"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2000"/>
                                        <p:tgtEl>
                                          <p:spTgt spid="214"/>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20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2000"/>
                                        <p:tgtEl>
                                          <p:spTgt spid="216"/>
                                        </p:tgtEl>
                                      </p:cBhvr>
                                    </p:animEffect>
                                  </p:childTnLst>
                                </p:cTn>
                              </p:par>
                              <p:par>
                                <p:cTn id="47" presetID="10" presetClass="entr" presetSubtype="0" fill="hold"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2000"/>
                                        <p:tgtEl>
                                          <p:spTgt spid="217"/>
                                        </p:tgtEl>
                                      </p:cBhvr>
                                    </p:animEffect>
                                  </p:childTnLst>
                                </p:cTn>
                              </p:par>
                              <p:par>
                                <p:cTn id="50" presetID="10" presetClass="entr" presetSubtype="0" fill="hold"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20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2" name="Google Shape;202;p18"/>
          <p:cNvSpPr/>
          <p:nvPr/>
        </p:nvSpPr>
        <p:spPr>
          <a:xfrm>
            <a:off x="1644650" y="3434496"/>
            <a:ext cx="247650" cy="346075"/>
          </a:xfrm>
          <a:custGeom>
            <a:avLst/>
            <a:gdLst/>
            <a:ahLst/>
            <a:cxnLst/>
            <a:rect l="l" t="t" r="r" b="b"/>
            <a:pathLst>
              <a:path w="346" h="479" extrusionOk="0">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18"/>
          <p:cNvSpPr/>
          <p:nvPr/>
        </p:nvSpPr>
        <p:spPr>
          <a:xfrm>
            <a:off x="1609725" y="5006121"/>
            <a:ext cx="358775" cy="301625"/>
          </a:xfrm>
          <a:custGeom>
            <a:avLst/>
            <a:gdLst/>
            <a:ahLst/>
            <a:cxnLst/>
            <a:rect l="l" t="t" r="r" b="b"/>
            <a:pathLst>
              <a:path w="498" h="418" extrusionOk="0">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18"/>
          <p:cNvSpPr/>
          <p:nvPr/>
        </p:nvSpPr>
        <p:spPr>
          <a:xfrm>
            <a:off x="7199313" y="3442433"/>
            <a:ext cx="358775" cy="276225"/>
          </a:xfrm>
          <a:custGeom>
            <a:avLst/>
            <a:gdLst/>
            <a:ahLst/>
            <a:cxnLst/>
            <a:rect l="l" t="t" r="r" b="b"/>
            <a:pathLst>
              <a:path w="497" h="382" extrusionOk="0">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p18"/>
          <p:cNvSpPr/>
          <p:nvPr/>
        </p:nvSpPr>
        <p:spPr>
          <a:xfrm>
            <a:off x="1603375" y="1821596"/>
            <a:ext cx="276225" cy="352425"/>
          </a:xfrm>
          <a:custGeom>
            <a:avLst/>
            <a:gdLst/>
            <a:ahLst/>
            <a:cxnLst/>
            <a:rect l="l" t="t" r="r" b="b"/>
            <a:pathLst>
              <a:path w="383" h="488" extrusionOk="0">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7" name="Google Shape;207;p18"/>
          <p:cNvSpPr/>
          <p:nvPr/>
        </p:nvSpPr>
        <p:spPr>
          <a:xfrm>
            <a:off x="7243763" y="1834296"/>
            <a:ext cx="257175" cy="349250"/>
          </a:xfrm>
          <a:custGeom>
            <a:avLst/>
            <a:gdLst/>
            <a:ahLst/>
            <a:cxnLst/>
            <a:rect l="l" t="t" r="r" b="b"/>
            <a:pathLst>
              <a:path w="355" h="487" extrusionOk="0">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8" name="Google Shape;208;p18"/>
          <p:cNvSpPr txBox="1"/>
          <p:nvPr/>
        </p:nvSpPr>
        <p:spPr>
          <a:xfrm>
            <a:off x="2463800"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09" name="Google Shape;209;p18"/>
          <p:cNvSpPr txBox="1"/>
          <p:nvPr/>
        </p:nvSpPr>
        <p:spPr>
          <a:xfrm>
            <a:off x="2468563" y="197717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0" name="Google Shape;210;p18"/>
          <p:cNvSpPr txBox="1"/>
          <p:nvPr/>
        </p:nvSpPr>
        <p:spPr>
          <a:xfrm>
            <a:off x="2463800"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1" name="Google Shape;211;p18"/>
          <p:cNvSpPr txBox="1"/>
          <p:nvPr/>
        </p:nvSpPr>
        <p:spPr>
          <a:xfrm>
            <a:off x="2468563" y="3540858"/>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2" name="Google Shape;212;p18"/>
          <p:cNvSpPr txBox="1"/>
          <p:nvPr/>
        </p:nvSpPr>
        <p:spPr>
          <a:xfrm>
            <a:off x="2463800"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3" name="Google Shape;213;p18"/>
          <p:cNvSpPr txBox="1"/>
          <p:nvPr/>
        </p:nvSpPr>
        <p:spPr>
          <a:xfrm>
            <a:off x="2468563" y="5133121"/>
            <a:ext cx="2409825"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4" name="Google Shape;214;p18"/>
          <p:cNvSpPr txBox="1"/>
          <p:nvPr/>
        </p:nvSpPr>
        <p:spPr>
          <a:xfrm>
            <a:off x="8105775" y="161905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5" name="Google Shape;215;p18"/>
          <p:cNvSpPr txBox="1"/>
          <p:nvPr/>
        </p:nvSpPr>
        <p:spPr>
          <a:xfrm>
            <a:off x="8110538" y="197717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6" name="Google Shape;216;p18"/>
          <p:cNvSpPr txBox="1"/>
          <p:nvPr/>
        </p:nvSpPr>
        <p:spPr>
          <a:xfrm>
            <a:off x="8105775" y="3182738"/>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7" name="Google Shape;217;p18"/>
          <p:cNvSpPr txBox="1"/>
          <p:nvPr/>
        </p:nvSpPr>
        <p:spPr>
          <a:xfrm>
            <a:off x="8110538" y="3540858"/>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218" name="Google Shape;218;p18"/>
          <p:cNvSpPr txBox="1"/>
          <p:nvPr/>
        </p:nvSpPr>
        <p:spPr>
          <a:xfrm>
            <a:off x="8105775" y="4775000"/>
            <a:ext cx="1295400" cy="30777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000" b="1" dirty="0">
              <a:solidFill>
                <a:srgbClr val="171616"/>
              </a:solidFill>
              <a:latin typeface="Gill Sans"/>
              <a:ea typeface="Gill Sans"/>
              <a:cs typeface="Gill Sans"/>
              <a:sym typeface="Gill Sans"/>
            </a:endParaRPr>
          </a:p>
        </p:txBody>
      </p:sp>
      <p:sp>
        <p:nvSpPr>
          <p:cNvPr id="219" name="Google Shape;219;p18"/>
          <p:cNvSpPr txBox="1"/>
          <p:nvPr/>
        </p:nvSpPr>
        <p:spPr>
          <a:xfrm>
            <a:off x="8110538" y="5133121"/>
            <a:ext cx="2408237"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dirty="0">
              <a:solidFill>
                <a:srgbClr val="445469"/>
              </a:solidFill>
              <a:latin typeface="Gill Sans"/>
              <a:ea typeface="Gill Sans"/>
              <a:cs typeface="Gill Sans"/>
              <a:sym typeface="Gill Sans"/>
            </a:endParaRPr>
          </a:p>
        </p:txBody>
      </p:sp>
      <p:sp>
        <p:nvSpPr>
          <p:cNvPr id="3" name="Rectangle 2"/>
          <p:cNvSpPr/>
          <p:nvPr/>
        </p:nvSpPr>
        <p:spPr>
          <a:xfrm>
            <a:off x="1968500" y="1267097"/>
            <a:ext cx="7175500" cy="4524315"/>
          </a:xfrm>
          <a:prstGeom prst="rect">
            <a:avLst/>
          </a:prstGeom>
        </p:spPr>
        <p:txBody>
          <a:bodyPr wrap="square">
            <a:spAutoFit/>
          </a:bodyPr>
          <a:lstStyle/>
          <a:p>
            <a:pPr algn="ctr"/>
            <a:r>
              <a:rPr lang="en-GB" sz="3600" dirty="0">
                <a:latin typeface="Comic Sans MS" panose="030F0702030302020204" pitchFamily="66" charset="0"/>
              </a:rPr>
              <a:t>We are very excited to have all </a:t>
            </a:r>
            <a:r>
              <a:rPr lang="en-GB" sz="3600" dirty="0" smtClean="0">
                <a:latin typeface="Comic Sans MS" panose="030F0702030302020204" pitchFamily="66" charset="0"/>
              </a:rPr>
              <a:t>you </a:t>
            </a:r>
            <a:r>
              <a:rPr lang="en-GB" sz="3600" dirty="0">
                <a:latin typeface="Comic Sans MS" panose="030F0702030302020204" pitchFamily="66" charset="0"/>
              </a:rPr>
              <a:t>lovely children in our </a:t>
            </a:r>
            <a:r>
              <a:rPr lang="en-GB" sz="3600" dirty="0" smtClean="0">
                <a:latin typeface="Comic Sans MS" panose="030F0702030302020204" pitchFamily="66" charset="0"/>
              </a:rPr>
              <a:t>classes </a:t>
            </a:r>
            <a:r>
              <a:rPr lang="en-GB" sz="3600" dirty="0">
                <a:latin typeface="Comic Sans MS" panose="030F0702030302020204" pitchFamily="66" charset="0"/>
              </a:rPr>
              <a:t>next year and have lots of ideas about all the fun learning </a:t>
            </a:r>
            <a:r>
              <a:rPr lang="en-GB" sz="3600" dirty="0" smtClean="0">
                <a:latin typeface="Comic Sans MS" panose="030F0702030302020204" pitchFamily="66" charset="0"/>
              </a:rPr>
              <a:t>you </a:t>
            </a:r>
            <a:r>
              <a:rPr lang="en-GB" sz="3600" dirty="0">
                <a:latin typeface="Comic Sans MS" panose="030F0702030302020204" pitchFamily="66" charset="0"/>
              </a:rPr>
              <a:t>are going to be doing with us next year.</a:t>
            </a:r>
          </a:p>
          <a:p>
            <a:pPr algn="ctr"/>
            <a:endParaRPr lang="en-GB" sz="3600" dirty="0">
              <a:latin typeface="Comic Sans MS" panose="030F0702030302020204" pitchFamily="66" charset="0"/>
            </a:endParaRPr>
          </a:p>
          <a:p>
            <a:pPr algn="ctr"/>
            <a:r>
              <a:rPr lang="en-GB" sz="3600" dirty="0">
                <a:latin typeface="Comic Sans MS" panose="030F0702030302020204" pitchFamily="66" charset="0"/>
              </a:rPr>
              <a:t>We can’t wait!!!!</a:t>
            </a:r>
          </a:p>
        </p:txBody>
      </p:sp>
      <p:pic>
        <p:nvPicPr>
          <p:cNvPr id="2" name="Picture 1"/>
          <p:cNvPicPr>
            <a:picLocks noChangeAspect="1"/>
          </p:cNvPicPr>
          <p:nvPr/>
        </p:nvPicPr>
        <p:blipFill>
          <a:blip r:embed="rId3"/>
          <a:stretch>
            <a:fillRect/>
          </a:stretch>
        </p:blipFill>
        <p:spPr>
          <a:xfrm>
            <a:off x="9562367" y="1380985"/>
            <a:ext cx="1423134" cy="1423134"/>
          </a:xfrm>
          <a:prstGeom prst="rect">
            <a:avLst/>
          </a:prstGeom>
        </p:spPr>
      </p:pic>
    </p:spTree>
    <p:extLst>
      <p:ext uri="{BB962C8B-B14F-4D97-AF65-F5344CB8AC3E}">
        <p14:creationId xmlns:p14="http://schemas.microsoft.com/office/powerpoint/2010/main" val="2615938976"/>
      </p:ext>
    </p:extLst>
  </p:cSld>
  <p:clrMapOvr>
    <a:masterClrMapping/>
  </p:clrMapOvr>
  <mc:AlternateContent xmlns:mc="http://schemas.openxmlformats.org/markup-compatibility/2006" xmlns:p14="http://schemas.microsoft.com/office/powerpoint/2010/main">
    <mc:Choice Requires="p14">
      <p:transition spd="slow" p14:dur="1300" advTm="7753">
        <p:fade thruBlk="1"/>
      </p:transition>
    </mc:Choice>
    <mc:Fallback xmlns="">
      <p:transition spd="slow" advTm="7753">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20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2000"/>
                                        <p:tgtEl>
                                          <p:spTgt spid="204"/>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20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2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2000"/>
                                        <p:tgtEl>
                                          <p:spTgt spid="208"/>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fade">
                                      <p:cBhvr>
                                        <p:cTn id="25" dur="2000"/>
                                        <p:tgtEl>
                                          <p:spTgt spid="209"/>
                                        </p:tgtEl>
                                      </p:cBhvr>
                                    </p:animEffect>
                                  </p:childTnLst>
                                </p:cTn>
                              </p:par>
                              <p:par>
                                <p:cTn id="26" presetID="10" presetClass="entr" presetSubtype="0" fill="hold"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20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2000"/>
                                        <p:tgtEl>
                                          <p:spTgt spid="211"/>
                                        </p:tgtEl>
                                      </p:cBhvr>
                                    </p:animEffect>
                                  </p:childTnLst>
                                </p:cTn>
                              </p:par>
                              <p:par>
                                <p:cTn id="32" presetID="10" presetClass="entr" presetSubtype="0" fill="hold"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fade">
                                      <p:cBhvr>
                                        <p:cTn id="34" dur="2000"/>
                                        <p:tgtEl>
                                          <p:spTgt spid="212"/>
                                        </p:tgtEl>
                                      </p:cBhvr>
                                    </p:animEffect>
                                  </p:childTnLst>
                                </p:cTn>
                              </p:par>
                              <p:par>
                                <p:cTn id="35" presetID="10" presetClass="entr" presetSubtype="0" fill="hold"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fade">
                                      <p:cBhvr>
                                        <p:cTn id="37" dur="2000"/>
                                        <p:tgtEl>
                                          <p:spTgt spid="213"/>
                                        </p:tgtEl>
                                      </p:cBhvr>
                                    </p:animEffect>
                                  </p:childTnLst>
                                </p:cTn>
                              </p:par>
                              <p:par>
                                <p:cTn id="38" presetID="10" presetClass="entr" presetSubtype="0" fill="hold"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2000"/>
                                        <p:tgtEl>
                                          <p:spTgt spid="214"/>
                                        </p:tgtEl>
                                      </p:cBhvr>
                                    </p:animEffect>
                                  </p:childTnLst>
                                </p:cTn>
                              </p:par>
                              <p:par>
                                <p:cTn id="41" presetID="10"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fade">
                                      <p:cBhvr>
                                        <p:cTn id="43" dur="2000"/>
                                        <p:tgtEl>
                                          <p:spTgt spid="215"/>
                                        </p:tgtEl>
                                      </p:cBhvr>
                                    </p:animEffect>
                                  </p:childTnLst>
                                </p:cTn>
                              </p:par>
                              <p:par>
                                <p:cTn id="44" presetID="10" presetClass="entr" presetSubtype="0" fill="hold"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fade">
                                      <p:cBhvr>
                                        <p:cTn id="46" dur="2000"/>
                                        <p:tgtEl>
                                          <p:spTgt spid="216"/>
                                        </p:tgtEl>
                                      </p:cBhvr>
                                    </p:animEffect>
                                  </p:childTnLst>
                                </p:cTn>
                              </p:par>
                              <p:par>
                                <p:cTn id="47" presetID="10" presetClass="entr" presetSubtype="0" fill="hold"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fade">
                                      <p:cBhvr>
                                        <p:cTn id="49" dur="2000"/>
                                        <p:tgtEl>
                                          <p:spTgt spid="217"/>
                                        </p:tgtEl>
                                      </p:cBhvr>
                                    </p:animEffect>
                                  </p:childTnLst>
                                </p:cTn>
                              </p:par>
                              <p:par>
                                <p:cTn id="50" presetID="10" presetClass="entr" presetSubtype="0" fill="hold"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2000"/>
                                        <p:tgtEl>
                                          <p:spTgt spid="218"/>
                                        </p:tgtEl>
                                      </p:cBhvr>
                                    </p:animEffect>
                                  </p:childTnLst>
                                </p:cTn>
                              </p:par>
                              <p:par>
                                <p:cTn id="53" presetID="10" presetClass="entr" presetSubtype="0" fill="hold"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fade">
                                      <p:cBhvr>
                                        <p:cTn id="55"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1496" y="757646"/>
            <a:ext cx="6975566" cy="923330"/>
          </a:xfrm>
          <a:prstGeom prst="rect">
            <a:avLst/>
          </a:prstGeom>
          <a:noFill/>
        </p:spPr>
        <p:txBody>
          <a:bodyPr wrap="square" rtlCol="0">
            <a:spAutoFit/>
          </a:bodyPr>
          <a:lstStyle/>
          <a:p>
            <a:r>
              <a:rPr lang="en-GB" dirty="0" smtClean="0">
                <a:latin typeface="Comic Sans MS" panose="030F0702030302020204" pitchFamily="66" charset="0"/>
              </a:rPr>
              <a:t>This is how we organise our curriculum in Reception. We teach through topics and use stories as a stimulus for our weekly learning theme.</a:t>
            </a:r>
          </a:p>
        </p:txBody>
      </p:sp>
      <p:graphicFrame>
        <p:nvGraphicFramePr>
          <p:cNvPr id="4" name="Table 3"/>
          <p:cNvGraphicFramePr>
            <a:graphicFrameLocks noGrp="1"/>
          </p:cNvGraphicFramePr>
          <p:nvPr>
            <p:extLst>
              <p:ext uri="{D42A27DB-BD31-4B8C-83A1-F6EECF244321}">
                <p14:modId xmlns:p14="http://schemas.microsoft.com/office/powerpoint/2010/main" val="798970476"/>
              </p:ext>
            </p:extLst>
          </p:nvPr>
        </p:nvGraphicFramePr>
        <p:xfrm>
          <a:off x="1345473" y="1777757"/>
          <a:ext cx="9679577" cy="4333240"/>
        </p:xfrm>
        <a:graphic>
          <a:graphicData uri="http://schemas.openxmlformats.org/drawingml/2006/table">
            <a:tbl>
              <a:tblPr firstRow="1" bandRow="1">
                <a:tableStyleId>{5C22544A-7EE6-4342-B048-85BDC9FD1C3A}</a:tableStyleId>
              </a:tblPr>
              <a:tblGrid>
                <a:gridCol w="9679577">
                  <a:extLst>
                    <a:ext uri="{9D8B030D-6E8A-4147-A177-3AD203B41FA5}">
                      <a16:colId xmlns:a16="http://schemas.microsoft.com/office/drawing/2014/main" val="3756824336"/>
                    </a:ext>
                  </a:extLst>
                </a:gridCol>
              </a:tblGrid>
              <a:tr h="370840">
                <a:tc>
                  <a:txBody>
                    <a:bodyPr/>
                    <a:lstStyle/>
                    <a:p>
                      <a:pPr algn="ctr"/>
                      <a:r>
                        <a:rPr lang="en-GB" dirty="0" smtClean="0"/>
                        <a:t>2022-23 termly themes</a:t>
                      </a:r>
                      <a:endParaRPr lang="en-GB" dirty="0"/>
                    </a:p>
                  </a:txBody>
                  <a:tcPr/>
                </a:tc>
                <a:extLst>
                  <a:ext uri="{0D108BD9-81ED-4DB2-BD59-A6C34878D82A}">
                    <a16:rowId xmlns:a16="http://schemas.microsoft.com/office/drawing/2014/main" val="2494915074"/>
                  </a:ext>
                </a:extLst>
              </a:tr>
              <a:tr h="370840">
                <a:tc>
                  <a:txBody>
                    <a:bodyPr/>
                    <a:lstStyle/>
                    <a:p>
                      <a:r>
                        <a:rPr lang="en-GB" sz="1600" u="sng" dirty="0" smtClean="0">
                          <a:latin typeface="Comic Sans MS" panose="030F0702030302020204" pitchFamily="66" charset="0"/>
                        </a:rPr>
                        <a:t>Autumn 1 - Marvellous</a:t>
                      </a:r>
                      <a:r>
                        <a:rPr lang="en-GB" sz="1600" u="sng" baseline="0" dirty="0" smtClean="0">
                          <a:latin typeface="Comic Sans MS" panose="030F0702030302020204" pitchFamily="66" charset="0"/>
                        </a:rPr>
                        <a:t> Me!</a:t>
                      </a:r>
                    </a:p>
                    <a:p>
                      <a:r>
                        <a:rPr lang="en-GB" sz="1600" baseline="0" dirty="0" smtClean="0">
                          <a:latin typeface="Comic Sans MS" panose="030F0702030302020204" pitchFamily="66" charset="0"/>
                        </a:rPr>
                        <a:t>Focus on families, friends, and  getting to know each other and our individuality.</a:t>
                      </a:r>
                      <a:endParaRPr lang="en-GB" sz="1600" dirty="0">
                        <a:latin typeface="Comic Sans MS" panose="030F0702030302020204" pitchFamily="66" charset="0"/>
                      </a:endParaRPr>
                    </a:p>
                  </a:txBody>
                  <a:tcPr/>
                </a:tc>
                <a:extLst>
                  <a:ext uri="{0D108BD9-81ED-4DB2-BD59-A6C34878D82A}">
                    <a16:rowId xmlns:a16="http://schemas.microsoft.com/office/drawing/2014/main" val="1685612914"/>
                  </a:ext>
                </a:extLst>
              </a:tr>
              <a:tr h="370840">
                <a:tc>
                  <a:txBody>
                    <a:bodyPr/>
                    <a:lstStyle/>
                    <a:p>
                      <a:r>
                        <a:rPr lang="en-GB" sz="1600" u="sng" dirty="0" smtClean="0">
                          <a:latin typeface="Comic Sans MS" panose="030F0702030302020204" pitchFamily="66" charset="0"/>
                        </a:rPr>
                        <a:t>Autumn 2 - Sparkle and Shine</a:t>
                      </a:r>
                    </a:p>
                    <a:p>
                      <a:r>
                        <a:rPr lang="en-GB" sz="1600" dirty="0" smtClean="0">
                          <a:latin typeface="Comic Sans MS" panose="030F0702030302020204" pitchFamily="66" charset="0"/>
                        </a:rPr>
                        <a:t>Focus on celebrating</a:t>
                      </a:r>
                      <a:r>
                        <a:rPr lang="en-GB" sz="1600" baseline="0" dirty="0" smtClean="0">
                          <a:latin typeface="Comic Sans MS" panose="030F0702030302020204" pitchFamily="66" charset="0"/>
                        </a:rPr>
                        <a:t> winter festivals.</a:t>
                      </a:r>
                      <a:endParaRPr lang="en-GB" sz="1600" dirty="0">
                        <a:latin typeface="Comic Sans MS" panose="030F0702030302020204" pitchFamily="66" charset="0"/>
                      </a:endParaRPr>
                    </a:p>
                  </a:txBody>
                  <a:tcPr/>
                </a:tc>
                <a:extLst>
                  <a:ext uri="{0D108BD9-81ED-4DB2-BD59-A6C34878D82A}">
                    <a16:rowId xmlns:a16="http://schemas.microsoft.com/office/drawing/2014/main" val="1611967583"/>
                  </a:ext>
                </a:extLst>
              </a:tr>
              <a:tr h="370840">
                <a:tc>
                  <a:txBody>
                    <a:bodyPr/>
                    <a:lstStyle/>
                    <a:p>
                      <a:r>
                        <a:rPr lang="en-GB" sz="1600" u="sng" dirty="0" smtClean="0">
                          <a:latin typeface="Comic Sans MS" panose="030F0702030302020204" pitchFamily="66" charset="0"/>
                        </a:rPr>
                        <a:t>Spring 1 - Magical Storyland</a:t>
                      </a:r>
                    </a:p>
                    <a:p>
                      <a:r>
                        <a:rPr lang="en-GB" sz="1600" dirty="0" smtClean="0">
                          <a:latin typeface="Comic Sans MS" panose="030F0702030302020204" pitchFamily="66" charset="0"/>
                        </a:rPr>
                        <a:t>Focus on</a:t>
                      </a:r>
                      <a:r>
                        <a:rPr lang="en-GB" sz="1600" baseline="0" dirty="0" smtClean="0">
                          <a:latin typeface="Comic Sans MS" panose="030F0702030302020204" pitchFamily="66" charset="0"/>
                        </a:rPr>
                        <a:t> story language, learning traditional stories and acting them out and retelling them in own words.</a:t>
                      </a:r>
                      <a:endParaRPr lang="en-GB" sz="1600" dirty="0">
                        <a:latin typeface="Comic Sans MS" panose="030F0702030302020204" pitchFamily="66" charset="0"/>
                      </a:endParaRPr>
                    </a:p>
                  </a:txBody>
                  <a:tcPr/>
                </a:tc>
                <a:extLst>
                  <a:ext uri="{0D108BD9-81ED-4DB2-BD59-A6C34878D82A}">
                    <a16:rowId xmlns:a16="http://schemas.microsoft.com/office/drawing/2014/main" val="316876"/>
                  </a:ext>
                </a:extLst>
              </a:tr>
              <a:tr h="370840">
                <a:tc>
                  <a:txBody>
                    <a:bodyPr/>
                    <a:lstStyle/>
                    <a:p>
                      <a:r>
                        <a:rPr lang="en-GB" sz="1600" u="sng" dirty="0" smtClean="0">
                          <a:latin typeface="Comic Sans MS" panose="030F0702030302020204" pitchFamily="66" charset="0"/>
                        </a:rPr>
                        <a:t>Spring 2 -</a:t>
                      </a:r>
                      <a:r>
                        <a:rPr lang="en-GB" sz="1600" u="sng" baseline="0" dirty="0" smtClean="0">
                          <a:latin typeface="Comic Sans MS" panose="030F0702030302020204" pitchFamily="66" charset="0"/>
                        </a:rPr>
                        <a:t> </a:t>
                      </a:r>
                      <a:r>
                        <a:rPr lang="en-GB" sz="1600" u="sng" dirty="0" smtClean="0">
                          <a:latin typeface="Comic Sans MS" panose="030F0702030302020204" pitchFamily="66" charset="0"/>
                        </a:rPr>
                        <a:t>Amazing Animals</a:t>
                      </a:r>
                    </a:p>
                    <a:p>
                      <a:r>
                        <a:rPr lang="en-GB" sz="1600" dirty="0" smtClean="0">
                          <a:latin typeface="Comic Sans MS" panose="030F0702030302020204" pitchFamily="66" charset="0"/>
                        </a:rPr>
                        <a:t>Focus on</a:t>
                      </a:r>
                      <a:r>
                        <a:rPr lang="en-GB" sz="1600" baseline="0" dirty="0" smtClean="0">
                          <a:latin typeface="Comic Sans MS" panose="030F0702030302020204" pitchFamily="66" charset="0"/>
                        </a:rPr>
                        <a:t> different habitats, and the animals that live there.</a:t>
                      </a:r>
                      <a:endParaRPr lang="en-GB" sz="1600" dirty="0">
                        <a:latin typeface="Comic Sans MS" panose="030F0702030302020204" pitchFamily="66" charset="0"/>
                      </a:endParaRPr>
                    </a:p>
                  </a:txBody>
                  <a:tcPr/>
                </a:tc>
                <a:extLst>
                  <a:ext uri="{0D108BD9-81ED-4DB2-BD59-A6C34878D82A}">
                    <a16:rowId xmlns:a16="http://schemas.microsoft.com/office/drawing/2014/main" val="1856455383"/>
                  </a:ext>
                </a:extLst>
              </a:tr>
              <a:tr h="370840">
                <a:tc>
                  <a:txBody>
                    <a:bodyPr/>
                    <a:lstStyle/>
                    <a:p>
                      <a:r>
                        <a:rPr lang="en-GB" sz="1600" u="sng" dirty="0" smtClean="0">
                          <a:latin typeface="Comic Sans MS" panose="030F0702030302020204" pitchFamily="66" charset="0"/>
                        </a:rPr>
                        <a:t>Summer 1 - Watch it grow</a:t>
                      </a:r>
                    </a:p>
                    <a:p>
                      <a:r>
                        <a:rPr lang="en-GB" sz="1600" dirty="0" smtClean="0">
                          <a:latin typeface="Comic Sans MS" panose="030F0702030302020204" pitchFamily="66" charset="0"/>
                        </a:rPr>
                        <a:t>Focus on</a:t>
                      </a:r>
                      <a:r>
                        <a:rPr lang="en-GB" sz="1600" baseline="0" dirty="0" smtClean="0">
                          <a:latin typeface="Comic Sans MS" panose="030F0702030302020204" pitchFamily="66" charset="0"/>
                        </a:rPr>
                        <a:t> life cycles of plants and animals and seasonal changes.</a:t>
                      </a:r>
                      <a:endParaRPr lang="en-GB" sz="1600" dirty="0">
                        <a:latin typeface="Comic Sans MS" panose="030F0702030302020204" pitchFamily="66" charset="0"/>
                      </a:endParaRPr>
                    </a:p>
                  </a:txBody>
                  <a:tcPr/>
                </a:tc>
                <a:extLst>
                  <a:ext uri="{0D108BD9-81ED-4DB2-BD59-A6C34878D82A}">
                    <a16:rowId xmlns:a16="http://schemas.microsoft.com/office/drawing/2014/main" val="374863496"/>
                  </a:ext>
                </a:extLst>
              </a:tr>
              <a:tr h="370840">
                <a:tc>
                  <a:txBody>
                    <a:bodyPr/>
                    <a:lstStyle/>
                    <a:p>
                      <a:r>
                        <a:rPr lang="en-GB" sz="1600" u="sng" dirty="0" smtClean="0">
                          <a:latin typeface="Comic Sans MS" panose="030F0702030302020204" pitchFamily="66" charset="0"/>
                        </a:rPr>
                        <a:t>Summer 2 -  Off we go!</a:t>
                      </a:r>
                    </a:p>
                    <a:p>
                      <a:r>
                        <a:rPr lang="en-GB" sz="1600" dirty="0" smtClean="0">
                          <a:latin typeface="Comic Sans MS" panose="030F0702030302020204" pitchFamily="66" charset="0"/>
                        </a:rPr>
                        <a:t>Focus on</a:t>
                      </a:r>
                      <a:r>
                        <a:rPr lang="en-GB" sz="1600" baseline="0" dirty="0" smtClean="0">
                          <a:latin typeface="Comic Sans MS" panose="030F0702030302020204" pitchFamily="66" charset="0"/>
                        </a:rPr>
                        <a:t> journeys, places we have been and would like to go, how we get there. Preparing for our transition into Year 1.</a:t>
                      </a:r>
                      <a:endParaRPr lang="en-GB" sz="1600" dirty="0">
                        <a:latin typeface="Comic Sans MS" panose="030F0702030302020204" pitchFamily="66" charset="0"/>
                      </a:endParaRPr>
                    </a:p>
                  </a:txBody>
                  <a:tcPr/>
                </a:tc>
                <a:extLst>
                  <a:ext uri="{0D108BD9-81ED-4DB2-BD59-A6C34878D82A}">
                    <a16:rowId xmlns:a16="http://schemas.microsoft.com/office/drawing/2014/main" val="1065472309"/>
                  </a:ext>
                </a:extLst>
              </a:tr>
            </a:tbl>
          </a:graphicData>
        </a:graphic>
      </p:graphicFrame>
    </p:spTree>
    <p:extLst>
      <p:ext uri="{BB962C8B-B14F-4D97-AF65-F5344CB8AC3E}">
        <p14:creationId xmlns:p14="http://schemas.microsoft.com/office/powerpoint/2010/main" val="2293042265"/>
      </p:ext>
    </p:extLst>
  </p:cSld>
  <p:clrMapOvr>
    <a:masterClrMapping/>
  </p:clrMapOvr>
  <mc:AlternateContent xmlns:mc="http://schemas.openxmlformats.org/markup-compatibility/2006" xmlns:p14="http://schemas.microsoft.com/office/powerpoint/2010/main">
    <mc:Choice Requires="p14">
      <p:transition spd="slow" p14:dur="2000" advTm="22832"/>
    </mc:Choice>
    <mc:Fallback xmlns="">
      <p:transition spd="slow" advTm="2283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0034" y="659266"/>
            <a:ext cx="5486400" cy="369332"/>
          </a:xfrm>
          <a:prstGeom prst="rect">
            <a:avLst/>
          </a:prstGeom>
          <a:noFill/>
        </p:spPr>
        <p:txBody>
          <a:bodyPr wrap="square" rtlCol="0">
            <a:spAutoFit/>
          </a:bodyPr>
          <a:lstStyle/>
          <a:p>
            <a:r>
              <a:rPr lang="en-GB" b="1" dirty="0" smtClean="0">
                <a:latin typeface="Comic Sans MS" panose="030F0702030302020204" pitchFamily="66" charset="0"/>
              </a:rPr>
              <a:t>The Early Years Areas of Development</a:t>
            </a:r>
            <a:endParaRPr lang="en-GB" b="1" dirty="0">
              <a:latin typeface="Comic Sans MS" panose="030F0702030302020204" pitchFamily="66" charset="0"/>
            </a:endParaRPr>
          </a:p>
        </p:txBody>
      </p:sp>
      <p:sp>
        <p:nvSpPr>
          <p:cNvPr id="3" name="TextBox 2"/>
          <p:cNvSpPr txBox="1"/>
          <p:nvPr/>
        </p:nvSpPr>
        <p:spPr>
          <a:xfrm>
            <a:off x="1306285" y="1192292"/>
            <a:ext cx="2612572" cy="1569660"/>
          </a:xfrm>
          <a:prstGeom prst="rect">
            <a:avLst/>
          </a:prstGeom>
          <a:solidFill>
            <a:schemeClr val="accent6">
              <a:lumMod val="20000"/>
              <a:lumOff val="80000"/>
            </a:schemeClr>
          </a:solidFill>
          <a:ln w="38100">
            <a:solidFill>
              <a:schemeClr val="tx1">
                <a:lumMod val="85000"/>
                <a:lumOff val="15000"/>
              </a:schemeClr>
            </a:solidFill>
          </a:ln>
        </p:spPr>
        <p:txBody>
          <a:bodyPr wrap="square" rtlCol="0">
            <a:spAutoFit/>
          </a:bodyPr>
          <a:lstStyle/>
          <a:p>
            <a:pPr algn="ctr"/>
            <a:r>
              <a:rPr lang="en-GB" sz="1600" b="1" dirty="0" smtClean="0">
                <a:latin typeface="Comic Sans MS" panose="030F0702030302020204" pitchFamily="66" charset="0"/>
              </a:rPr>
              <a:t>Understanding the World</a:t>
            </a:r>
          </a:p>
          <a:p>
            <a:pPr marL="285750" indent="-285750">
              <a:buFont typeface="Arial" panose="020B0604020202020204" pitchFamily="34" charset="0"/>
              <a:buChar char="•"/>
            </a:pPr>
            <a:r>
              <a:rPr lang="en-GB" sz="1600" dirty="0" smtClean="0">
                <a:latin typeface="Comic Sans MS" panose="030F0702030302020204" pitchFamily="66" charset="0"/>
              </a:rPr>
              <a:t>Past and Present</a:t>
            </a:r>
          </a:p>
          <a:p>
            <a:pPr marL="285750" indent="-285750">
              <a:buFont typeface="Arial" panose="020B0604020202020204" pitchFamily="34" charset="0"/>
              <a:buChar char="•"/>
            </a:pPr>
            <a:r>
              <a:rPr lang="en-GB" sz="1600" dirty="0" smtClean="0">
                <a:latin typeface="Comic Sans MS" panose="030F0702030302020204" pitchFamily="66" charset="0"/>
              </a:rPr>
              <a:t>People and Communities</a:t>
            </a:r>
          </a:p>
          <a:p>
            <a:pPr marL="285750" indent="-285750">
              <a:buFont typeface="Arial" panose="020B0604020202020204" pitchFamily="34" charset="0"/>
              <a:buChar char="•"/>
            </a:pPr>
            <a:r>
              <a:rPr lang="en-GB" sz="1600" dirty="0" smtClean="0">
                <a:latin typeface="Comic Sans MS" panose="030F0702030302020204" pitchFamily="66" charset="0"/>
              </a:rPr>
              <a:t>The Natural World</a:t>
            </a:r>
            <a:endParaRPr lang="en-GB" sz="1600" dirty="0">
              <a:latin typeface="Comic Sans MS" panose="030F0702030302020204" pitchFamily="66" charset="0"/>
            </a:endParaRPr>
          </a:p>
        </p:txBody>
      </p:sp>
      <p:sp>
        <p:nvSpPr>
          <p:cNvPr id="4" name="TextBox 3"/>
          <p:cNvSpPr txBox="1"/>
          <p:nvPr/>
        </p:nvSpPr>
        <p:spPr>
          <a:xfrm>
            <a:off x="4319450" y="1192292"/>
            <a:ext cx="2904310" cy="1569660"/>
          </a:xfrm>
          <a:prstGeom prst="rect">
            <a:avLst/>
          </a:prstGeom>
          <a:solidFill>
            <a:schemeClr val="accent2">
              <a:lumMod val="20000"/>
              <a:lumOff val="80000"/>
            </a:schemeClr>
          </a:solidFill>
          <a:ln w="38100">
            <a:solidFill>
              <a:schemeClr val="tx1">
                <a:lumMod val="85000"/>
                <a:lumOff val="15000"/>
              </a:schemeClr>
            </a:solidFill>
          </a:ln>
        </p:spPr>
        <p:txBody>
          <a:bodyPr wrap="square" rtlCol="0">
            <a:spAutoFit/>
          </a:bodyPr>
          <a:lstStyle/>
          <a:p>
            <a:pPr algn="ctr"/>
            <a:r>
              <a:rPr lang="en-GB" sz="1600" b="1" dirty="0" err="1" smtClean="0">
                <a:latin typeface="Comic Sans MS" panose="030F0702030302020204" pitchFamily="66" charset="0"/>
              </a:rPr>
              <a:t>Expresive</a:t>
            </a:r>
            <a:r>
              <a:rPr lang="en-GB" sz="1600" b="1" dirty="0" smtClean="0">
                <a:latin typeface="Comic Sans MS" panose="030F0702030302020204" pitchFamily="66" charset="0"/>
              </a:rPr>
              <a:t> Art </a:t>
            </a:r>
          </a:p>
          <a:p>
            <a:pPr algn="ctr"/>
            <a:r>
              <a:rPr lang="en-GB" sz="1600" b="1" dirty="0" smtClean="0">
                <a:latin typeface="Comic Sans MS" panose="030F0702030302020204" pitchFamily="66" charset="0"/>
              </a:rPr>
              <a:t>and Design</a:t>
            </a:r>
          </a:p>
          <a:p>
            <a:pPr marL="285750" indent="-285750">
              <a:buFont typeface="Arial" panose="020B0604020202020204" pitchFamily="34" charset="0"/>
              <a:buChar char="•"/>
            </a:pPr>
            <a:r>
              <a:rPr lang="en-GB" sz="1600" dirty="0" smtClean="0">
                <a:latin typeface="Comic Sans MS" panose="030F0702030302020204" pitchFamily="66" charset="0"/>
              </a:rPr>
              <a:t>Creating with Materials</a:t>
            </a:r>
          </a:p>
          <a:p>
            <a:pPr marL="285750" indent="-285750">
              <a:buFont typeface="Arial" panose="020B0604020202020204" pitchFamily="34" charset="0"/>
              <a:buChar char="•"/>
            </a:pPr>
            <a:r>
              <a:rPr lang="en-GB" sz="1600" dirty="0" smtClean="0">
                <a:latin typeface="Comic Sans MS" panose="030F0702030302020204" pitchFamily="66" charset="0"/>
              </a:rPr>
              <a:t>Being Imaginative and Expressive</a:t>
            </a:r>
          </a:p>
          <a:p>
            <a:endParaRPr lang="en-GB" sz="1600" dirty="0">
              <a:latin typeface="Comic Sans MS" panose="030F0702030302020204" pitchFamily="66" charset="0"/>
            </a:endParaRPr>
          </a:p>
        </p:txBody>
      </p:sp>
      <p:sp>
        <p:nvSpPr>
          <p:cNvPr id="5" name="TextBox 4"/>
          <p:cNvSpPr txBox="1"/>
          <p:nvPr/>
        </p:nvSpPr>
        <p:spPr>
          <a:xfrm>
            <a:off x="7574279" y="1192292"/>
            <a:ext cx="2904310" cy="1569660"/>
          </a:xfrm>
          <a:prstGeom prst="rect">
            <a:avLst/>
          </a:prstGeom>
          <a:solidFill>
            <a:schemeClr val="accent4">
              <a:lumMod val="20000"/>
              <a:lumOff val="80000"/>
            </a:schemeClr>
          </a:solidFill>
          <a:ln w="38100">
            <a:solidFill>
              <a:schemeClr val="tx1">
                <a:lumMod val="85000"/>
                <a:lumOff val="15000"/>
              </a:schemeClr>
            </a:solidFill>
          </a:ln>
        </p:spPr>
        <p:txBody>
          <a:bodyPr wrap="square" rtlCol="0">
            <a:spAutoFit/>
          </a:bodyPr>
          <a:lstStyle/>
          <a:p>
            <a:pPr algn="ctr"/>
            <a:r>
              <a:rPr lang="en-GB" sz="1600" b="1" dirty="0" smtClean="0">
                <a:latin typeface="Comic Sans MS" panose="030F0702030302020204" pitchFamily="66" charset="0"/>
              </a:rPr>
              <a:t>Physical Development</a:t>
            </a:r>
          </a:p>
          <a:p>
            <a:pPr algn="ctr"/>
            <a:endParaRPr lang="en-GB" sz="1600" b="1" dirty="0" smtClean="0">
              <a:latin typeface="Comic Sans MS" panose="030F0702030302020204" pitchFamily="66" charset="0"/>
            </a:endParaRPr>
          </a:p>
          <a:p>
            <a:pPr marL="285750" indent="-285750">
              <a:buFont typeface="Arial" panose="020B0604020202020204" pitchFamily="34" charset="0"/>
              <a:buChar char="•"/>
            </a:pPr>
            <a:r>
              <a:rPr lang="en-GB" sz="1600" dirty="0" smtClean="0">
                <a:latin typeface="Comic Sans MS" panose="030F0702030302020204" pitchFamily="66" charset="0"/>
              </a:rPr>
              <a:t>Gross Motor Skills</a:t>
            </a:r>
          </a:p>
          <a:p>
            <a:pPr marL="285750" indent="-285750">
              <a:buFont typeface="Arial" panose="020B0604020202020204" pitchFamily="34" charset="0"/>
              <a:buChar char="•"/>
            </a:pPr>
            <a:r>
              <a:rPr lang="en-GB" sz="1600" dirty="0" smtClean="0">
                <a:latin typeface="Comic Sans MS" panose="030F0702030302020204" pitchFamily="66" charset="0"/>
              </a:rPr>
              <a:t>Fine Motor Skills</a:t>
            </a:r>
          </a:p>
          <a:p>
            <a:endParaRPr lang="en-GB" sz="1600" dirty="0">
              <a:latin typeface="Comic Sans MS" panose="030F0702030302020204" pitchFamily="66" charset="0"/>
            </a:endParaRPr>
          </a:p>
          <a:p>
            <a:endParaRPr lang="en-GB" sz="1600" dirty="0">
              <a:latin typeface="Comic Sans MS" panose="030F0702030302020204" pitchFamily="66" charset="0"/>
            </a:endParaRPr>
          </a:p>
        </p:txBody>
      </p:sp>
      <p:sp>
        <p:nvSpPr>
          <p:cNvPr id="6" name="TextBox 5"/>
          <p:cNvSpPr txBox="1"/>
          <p:nvPr/>
        </p:nvSpPr>
        <p:spPr>
          <a:xfrm>
            <a:off x="1165858" y="4640656"/>
            <a:ext cx="2612572" cy="1323439"/>
          </a:xfrm>
          <a:prstGeom prst="rect">
            <a:avLst/>
          </a:prstGeom>
          <a:solidFill>
            <a:schemeClr val="bg1">
              <a:lumMod val="95000"/>
            </a:schemeClr>
          </a:solidFill>
          <a:ln w="38100">
            <a:solidFill>
              <a:schemeClr val="tx1">
                <a:lumMod val="85000"/>
                <a:lumOff val="15000"/>
              </a:schemeClr>
            </a:solidFill>
          </a:ln>
        </p:spPr>
        <p:txBody>
          <a:bodyPr wrap="square" rtlCol="0">
            <a:spAutoFit/>
          </a:bodyPr>
          <a:lstStyle/>
          <a:p>
            <a:pPr algn="ctr"/>
            <a:r>
              <a:rPr lang="en-GB" sz="1600" b="1" dirty="0" smtClean="0">
                <a:latin typeface="Comic Sans MS" panose="030F0702030302020204" pitchFamily="66" charset="0"/>
              </a:rPr>
              <a:t>Mathematics</a:t>
            </a:r>
          </a:p>
          <a:p>
            <a:pPr algn="ctr"/>
            <a:endParaRPr lang="en-GB" sz="1600" b="1" dirty="0" smtClean="0">
              <a:latin typeface="Comic Sans MS" panose="030F0702030302020204" pitchFamily="66" charset="0"/>
            </a:endParaRPr>
          </a:p>
          <a:p>
            <a:pPr marL="285750" indent="-285750">
              <a:buFont typeface="Arial" panose="020B0604020202020204" pitchFamily="34" charset="0"/>
              <a:buChar char="•"/>
            </a:pPr>
            <a:r>
              <a:rPr lang="en-GB" sz="1600" dirty="0" smtClean="0">
                <a:latin typeface="Comic Sans MS" panose="030F0702030302020204" pitchFamily="66" charset="0"/>
              </a:rPr>
              <a:t>Number</a:t>
            </a:r>
          </a:p>
          <a:p>
            <a:pPr marL="285750" indent="-285750">
              <a:buFont typeface="Arial" panose="020B0604020202020204" pitchFamily="34" charset="0"/>
              <a:buChar char="•"/>
            </a:pPr>
            <a:r>
              <a:rPr lang="en-GB" sz="1600" dirty="0" smtClean="0">
                <a:latin typeface="Comic Sans MS" panose="030F0702030302020204" pitchFamily="66" charset="0"/>
              </a:rPr>
              <a:t>Numerical Patterns</a:t>
            </a:r>
          </a:p>
          <a:p>
            <a:endParaRPr lang="en-GB" sz="1600" dirty="0" smtClean="0">
              <a:latin typeface="Comic Sans MS" panose="030F0702030302020204" pitchFamily="66" charset="0"/>
            </a:endParaRPr>
          </a:p>
        </p:txBody>
      </p:sp>
      <p:sp>
        <p:nvSpPr>
          <p:cNvPr id="7" name="TextBox 6"/>
          <p:cNvSpPr txBox="1"/>
          <p:nvPr/>
        </p:nvSpPr>
        <p:spPr>
          <a:xfrm>
            <a:off x="7574279" y="2950989"/>
            <a:ext cx="2904310" cy="1323439"/>
          </a:xfrm>
          <a:prstGeom prst="rect">
            <a:avLst/>
          </a:prstGeom>
          <a:solidFill>
            <a:srgbClr val="EDB9E9"/>
          </a:solidFill>
          <a:ln w="38100">
            <a:solidFill>
              <a:schemeClr val="tx1">
                <a:lumMod val="85000"/>
                <a:lumOff val="15000"/>
              </a:schemeClr>
            </a:solidFill>
          </a:ln>
        </p:spPr>
        <p:txBody>
          <a:bodyPr wrap="square" rtlCol="0">
            <a:spAutoFit/>
          </a:bodyPr>
          <a:lstStyle/>
          <a:p>
            <a:pPr algn="ctr"/>
            <a:r>
              <a:rPr lang="en-GB" sz="1600" b="1" dirty="0" smtClean="0">
                <a:latin typeface="Comic Sans MS" panose="030F0702030302020204" pitchFamily="66" charset="0"/>
              </a:rPr>
              <a:t>Personal, Social and Emotional Development</a:t>
            </a:r>
          </a:p>
          <a:p>
            <a:pPr marL="285750" indent="-285750">
              <a:buFont typeface="Arial" panose="020B0604020202020204" pitchFamily="34" charset="0"/>
              <a:buChar char="•"/>
            </a:pPr>
            <a:r>
              <a:rPr lang="en-GB" sz="1600" dirty="0" smtClean="0">
                <a:latin typeface="Comic Sans MS" panose="030F0702030302020204" pitchFamily="66" charset="0"/>
              </a:rPr>
              <a:t>Self Regulation</a:t>
            </a:r>
          </a:p>
          <a:p>
            <a:pPr marL="285750" indent="-285750">
              <a:buFont typeface="Arial" panose="020B0604020202020204" pitchFamily="34" charset="0"/>
              <a:buChar char="•"/>
            </a:pPr>
            <a:r>
              <a:rPr lang="en-GB" sz="1600" dirty="0" smtClean="0">
                <a:latin typeface="Comic Sans MS" panose="030F0702030302020204" pitchFamily="66" charset="0"/>
              </a:rPr>
              <a:t>Managing Self</a:t>
            </a:r>
          </a:p>
          <a:p>
            <a:pPr marL="285750" indent="-285750">
              <a:buFont typeface="Arial" panose="020B0604020202020204" pitchFamily="34" charset="0"/>
              <a:buChar char="•"/>
            </a:pPr>
            <a:r>
              <a:rPr lang="en-GB" sz="1600" dirty="0" smtClean="0">
                <a:latin typeface="Comic Sans MS" panose="030F0702030302020204" pitchFamily="66" charset="0"/>
              </a:rPr>
              <a:t>Building Relationships</a:t>
            </a:r>
          </a:p>
        </p:txBody>
      </p:sp>
      <p:sp>
        <p:nvSpPr>
          <p:cNvPr id="8" name="TextBox 7"/>
          <p:cNvSpPr txBox="1"/>
          <p:nvPr/>
        </p:nvSpPr>
        <p:spPr>
          <a:xfrm>
            <a:off x="7574279" y="4628375"/>
            <a:ext cx="2904310" cy="1323439"/>
          </a:xfrm>
          <a:prstGeom prst="rect">
            <a:avLst/>
          </a:prstGeom>
          <a:solidFill>
            <a:srgbClr val="AEF1F8"/>
          </a:solidFill>
          <a:ln w="38100">
            <a:solidFill>
              <a:schemeClr val="tx1">
                <a:lumMod val="85000"/>
                <a:lumOff val="15000"/>
              </a:schemeClr>
            </a:solidFill>
          </a:ln>
        </p:spPr>
        <p:txBody>
          <a:bodyPr wrap="square" rtlCol="0">
            <a:spAutoFit/>
          </a:bodyPr>
          <a:lstStyle/>
          <a:p>
            <a:pPr algn="ctr"/>
            <a:r>
              <a:rPr lang="en-GB" sz="1600" b="1" dirty="0" smtClean="0">
                <a:latin typeface="Comic Sans MS" panose="030F0702030302020204" pitchFamily="66" charset="0"/>
              </a:rPr>
              <a:t>Literacy</a:t>
            </a:r>
          </a:p>
          <a:p>
            <a:pPr algn="ctr"/>
            <a:endParaRPr lang="en-GB" sz="1600" b="1" dirty="0" smtClean="0">
              <a:latin typeface="Comic Sans MS" panose="030F0702030302020204" pitchFamily="66" charset="0"/>
            </a:endParaRPr>
          </a:p>
          <a:p>
            <a:pPr marL="285750" indent="-285750">
              <a:buFont typeface="Arial" panose="020B0604020202020204" pitchFamily="34" charset="0"/>
              <a:buChar char="•"/>
            </a:pPr>
            <a:r>
              <a:rPr lang="en-GB" sz="1600" dirty="0" smtClean="0">
                <a:latin typeface="Comic Sans MS" panose="030F0702030302020204" pitchFamily="66" charset="0"/>
              </a:rPr>
              <a:t>Comprehension</a:t>
            </a:r>
          </a:p>
          <a:p>
            <a:pPr marL="285750" indent="-285750">
              <a:buFont typeface="Arial" panose="020B0604020202020204" pitchFamily="34" charset="0"/>
              <a:buChar char="•"/>
            </a:pPr>
            <a:r>
              <a:rPr lang="en-GB" sz="1600" dirty="0" smtClean="0">
                <a:latin typeface="Comic Sans MS" panose="030F0702030302020204" pitchFamily="66" charset="0"/>
              </a:rPr>
              <a:t>Word Reading</a:t>
            </a:r>
          </a:p>
          <a:p>
            <a:pPr marL="285750" indent="-285750">
              <a:buFont typeface="Arial" panose="020B0604020202020204" pitchFamily="34" charset="0"/>
              <a:buChar char="•"/>
            </a:pPr>
            <a:r>
              <a:rPr lang="en-GB" sz="1600" dirty="0" smtClean="0">
                <a:latin typeface="Comic Sans MS" panose="030F0702030302020204" pitchFamily="66" charset="0"/>
              </a:rPr>
              <a:t>Writing</a:t>
            </a:r>
          </a:p>
        </p:txBody>
      </p:sp>
      <p:sp>
        <p:nvSpPr>
          <p:cNvPr id="9" name="TextBox 8"/>
          <p:cNvSpPr txBox="1"/>
          <p:nvPr/>
        </p:nvSpPr>
        <p:spPr>
          <a:xfrm>
            <a:off x="4224199" y="4605591"/>
            <a:ext cx="2904310" cy="1323439"/>
          </a:xfrm>
          <a:prstGeom prst="rect">
            <a:avLst/>
          </a:prstGeom>
          <a:solidFill>
            <a:srgbClr val="E4FE86"/>
          </a:solidFill>
          <a:ln w="38100">
            <a:solidFill>
              <a:schemeClr val="tx1">
                <a:lumMod val="85000"/>
                <a:lumOff val="15000"/>
              </a:schemeClr>
            </a:solidFill>
          </a:ln>
        </p:spPr>
        <p:txBody>
          <a:bodyPr wrap="square" rtlCol="0">
            <a:spAutoFit/>
          </a:bodyPr>
          <a:lstStyle/>
          <a:p>
            <a:pPr algn="ctr"/>
            <a:r>
              <a:rPr lang="en-GB" sz="1600" b="1" dirty="0" smtClean="0">
                <a:latin typeface="Comic Sans MS" panose="030F0702030302020204" pitchFamily="66" charset="0"/>
              </a:rPr>
              <a:t>Communication and Language</a:t>
            </a:r>
          </a:p>
          <a:p>
            <a:pPr marL="285750" indent="-285750">
              <a:buFont typeface="Arial" panose="020B0604020202020204" pitchFamily="34" charset="0"/>
              <a:buChar char="•"/>
            </a:pPr>
            <a:r>
              <a:rPr lang="en-GB" sz="1600" dirty="0" smtClean="0">
                <a:latin typeface="Comic Sans MS" panose="030F0702030302020204" pitchFamily="66" charset="0"/>
              </a:rPr>
              <a:t>Listening, Attention and Understanding</a:t>
            </a:r>
          </a:p>
          <a:p>
            <a:pPr marL="285750" indent="-285750">
              <a:buFont typeface="Arial" panose="020B0604020202020204" pitchFamily="34" charset="0"/>
              <a:buChar char="•"/>
            </a:pPr>
            <a:r>
              <a:rPr lang="en-GB" sz="1600" dirty="0" smtClean="0">
                <a:latin typeface="Comic Sans MS" panose="030F0702030302020204" pitchFamily="66" charset="0"/>
              </a:rPr>
              <a:t>Speaking</a:t>
            </a:r>
          </a:p>
        </p:txBody>
      </p:sp>
      <p:sp>
        <p:nvSpPr>
          <p:cNvPr id="11" name="Cloud 10"/>
          <p:cNvSpPr/>
          <p:nvPr/>
        </p:nvSpPr>
        <p:spPr>
          <a:xfrm>
            <a:off x="875212" y="2977549"/>
            <a:ext cx="5159828" cy="1516074"/>
          </a:xfrm>
          <a:prstGeom prst="clou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Each week activities are planned to support these areas </a:t>
            </a:r>
            <a:r>
              <a:rPr lang="en-GB" smtClean="0">
                <a:solidFill>
                  <a:schemeClr val="tx1"/>
                </a:solidFill>
                <a:latin typeface="Comic Sans MS" panose="030F0702030302020204" pitchFamily="66" charset="0"/>
              </a:rPr>
              <a:t>of development.</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01287456"/>
      </p:ext>
    </p:extLst>
  </p:cSld>
  <p:clrMapOvr>
    <a:masterClrMapping/>
  </p:clrMapOvr>
  <mc:AlternateContent xmlns:mc="http://schemas.openxmlformats.org/markup-compatibility/2006" xmlns:p14="http://schemas.microsoft.com/office/powerpoint/2010/main">
    <mc:Choice Requires="p14">
      <p:transition spd="slow" p14:dur="2000" advTm="13008"/>
    </mc:Choice>
    <mc:Fallback xmlns="">
      <p:transition spd="slow" advTm="1300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899" y="470262"/>
            <a:ext cx="9914708" cy="5632311"/>
          </a:xfrm>
          <a:prstGeom prst="rect">
            <a:avLst/>
          </a:prstGeom>
          <a:noFill/>
        </p:spPr>
        <p:txBody>
          <a:bodyPr wrap="square" rtlCol="0">
            <a:spAutoFit/>
          </a:bodyPr>
          <a:lstStyle/>
          <a:p>
            <a:pPr algn="ctr"/>
            <a:r>
              <a:rPr lang="en-GB" b="1" u="sng" dirty="0" smtClean="0">
                <a:latin typeface="Comic Sans MS" panose="030F0702030302020204" pitchFamily="66" charset="0"/>
              </a:rPr>
              <a:t>A typical day in Reception Class</a:t>
            </a:r>
          </a:p>
          <a:p>
            <a:endParaRPr lang="en-GB" dirty="0"/>
          </a:p>
          <a:p>
            <a:r>
              <a:rPr lang="en-GB" dirty="0" smtClean="0">
                <a:latin typeface="Comic Sans MS" panose="030F0702030302020204" pitchFamily="66" charset="0"/>
              </a:rPr>
              <a:t>8.30am -We start the day with a morning activity such as sharing books, singing, dough disco or practising writing names.</a:t>
            </a:r>
          </a:p>
          <a:p>
            <a:endParaRPr lang="en-GB" dirty="0" smtClean="0">
              <a:latin typeface="Comic Sans MS" panose="030F0702030302020204" pitchFamily="66" charset="0"/>
            </a:endParaRPr>
          </a:p>
          <a:p>
            <a:r>
              <a:rPr lang="en-GB" dirty="0" smtClean="0">
                <a:latin typeface="Comic Sans MS" panose="030F0702030302020204" pitchFamily="66" charset="0"/>
              </a:rPr>
              <a:t>9am - When all the children have arrived and water bottles and lunch boxes are put away, then we begin register. </a:t>
            </a:r>
          </a:p>
          <a:p>
            <a:endParaRPr lang="en-GB" dirty="0">
              <a:latin typeface="Comic Sans MS" panose="030F0702030302020204" pitchFamily="66" charset="0"/>
            </a:endParaRPr>
          </a:p>
          <a:p>
            <a:r>
              <a:rPr lang="en-GB" dirty="0" smtClean="0">
                <a:latin typeface="Comic Sans MS" panose="030F0702030302020204" pitchFamily="66" charset="0"/>
              </a:rPr>
              <a:t>Next we introduce our learning for the day.</a:t>
            </a:r>
          </a:p>
          <a:p>
            <a:r>
              <a:rPr lang="en-GB" dirty="0" smtClean="0">
                <a:latin typeface="Comic Sans MS" panose="030F0702030302020204" pitchFamily="66" charset="0"/>
              </a:rPr>
              <a:t>We do our daily phonics groups, then outdoor or indoor play in our continuous provision. </a:t>
            </a:r>
            <a:r>
              <a:rPr lang="en-GB" dirty="0">
                <a:latin typeface="Comic Sans MS" panose="030F0702030302020204" pitchFamily="66" charset="0"/>
              </a:rPr>
              <a:t>S</a:t>
            </a:r>
            <a:r>
              <a:rPr lang="en-GB" dirty="0" smtClean="0">
                <a:latin typeface="Comic Sans MS" panose="030F0702030302020204" pitchFamily="66" charset="0"/>
              </a:rPr>
              <a:t>nack time at 10am then a story session and literacy class input. More play based learning in the classroom and outdoor provision before tidying, washing hands and lining up for lunch at 11.45am.</a:t>
            </a:r>
          </a:p>
          <a:p>
            <a:r>
              <a:rPr lang="en-GB" dirty="0" smtClean="0">
                <a:latin typeface="Comic Sans MS" panose="030F0702030302020204" pitchFamily="66" charset="0"/>
              </a:rPr>
              <a:t>Teachers support children in the hall until 12pm when the lunchtime supervisors arrive.</a:t>
            </a:r>
          </a:p>
          <a:p>
            <a:endParaRPr lang="en-GB" dirty="0" smtClean="0">
              <a:latin typeface="Comic Sans MS" panose="030F0702030302020204" pitchFamily="66" charset="0"/>
            </a:endParaRPr>
          </a:p>
          <a:p>
            <a:r>
              <a:rPr lang="en-GB" dirty="0" smtClean="0">
                <a:latin typeface="Comic Sans MS" panose="030F0702030302020204" pitchFamily="66" charset="0"/>
              </a:rPr>
              <a:t>1pm – Register and then whole class Maths learning before play based learning in the classroom and outdoor provision.</a:t>
            </a:r>
          </a:p>
          <a:p>
            <a:endParaRPr lang="en-GB" dirty="0">
              <a:latin typeface="Comic Sans MS" panose="030F0702030302020204" pitchFamily="66" charset="0"/>
            </a:endParaRPr>
          </a:p>
          <a:p>
            <a:r>
              <a:rPr lang="en-GB" dirty="0" smtClean="0">
                <a:latin typeface="Comic Sans MS" panose="030F0702030302020204" pitchFamily="66" charset="0"/>
              </a:rPr>
              <a:t>2.45 pm- tidy-time, story time and good byes for the end of the day.</a:t>
            </a:r>
          </a:p>
          <a:p>
            <a:r>
              <a:rPr lang="en-GB" dirty="0" smtClean="0">
                <a:latin typeface="Comic Sans MS" panose="030F0702030302020204" pitchFamily="66" charset="0"/>
              </a:rPr>
              <a:t> </a:t>
            </a:r>
          </a:p>
        </p:txBody>
      </p:sp>
    </p:spTree>
    <p:extLst>
      <p:ext uri="{BB962C8B-B14F-4D97-AF65-F5344CB8AC3E}">
        <p14:creationId xmlns:p14="http://schemas.microsoft.com/office/powerpoint/2010/main" val="2162806182"/>
      </p:ext>
    </p:extLst>
  </p:cSld>
  <p:clrMapOvr>
    <a:masterClrMapping/>
  </p:clrMapOvr>
  <mc:AlternateContent xmlns:mc="http://schemas.openxmlformats.org/markup-compatibility/2006" xmlns:p14="http://schemas.microsoft.com/office/powerpoint/2010/main">
    <mc:Choice Requires="p14">
      <p:transition spd="slow" p14:dur="2000" advTm="29663"/>
    </mc:Choice>
    <mc:Fallback xmlns="">
      <p:transition spd="slow" advTm="2966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726" y="940526"/>
            <a:ext cx="9157063" cy="3416320"/>
          </a:xfrm>
          <a:prstGeom prst="rect">
            <a:avLst/>
          </a:prstGeom>
          <a:noFill/>
        </p:spPr>
        <p:txBody>
          <a:bodyPr wrap="square" rtlCol="0">
            <a:spAutoFit/>
          </a:bodyPr>
          <a:lstStyle/>
          <a:p>
            <a:pPr algn="ctr"/>
            <a:r>
              <a:rPr lang="en-GB" b="1" u="sng" dirty="0" smtClean="0">
                <a:latin typeface="Comic Sans MS" panose="030F0702030302020204" pitchFamily="66" charset="0"/>
              </a:rPr>
              <a:t>Continuous Provision</a:t>
            </a:r>
          </a:p>
          <a:p>
            <a:endParaRPr lang="en-GB" dirty="0" smtClean="0">
              <a:latin typeface="Comic Sans MS" panose="030F0702030302020204" pitchFamily="66" charset="0"/>
            </a:endParaRPr>
          </a:p>
          <a:p>
            <a:r>
              <a:rPr lang="en-GB" dirty="0" smtClean="0">
                <a:latin typeface="Comic Sans MS" panose="030F0702030302020204" pitchFamily="66" charset="0"/>
              </a:rPr>
              <a:t>Children learn best through play and so we have areas of the classroom that we call Continuous provision that have resources that allow the children to explore, create, investigate and challenge themselves as well as sharing and cooperating with other children.</a:t>
            </a:r>
          </a:p>
          <a:p>
            <a:endParaRPr lang="en-GB" dirty="0" smtClean="0">
              <a:latin typeface="Comic Sans MS" panose="030F0702030302020204" pitchFamily="66" charset="0"/>
            </a:endParaRPr>
          </a:p>
          <a:p>
            <a:r>
              <a:rPr lang="en-GB" dirty="0" smtClean="0">
                <a:latin typeface="Comic Sans MS" panose="030F0702030302020204" pitchFamily="66" charset="0"/>
              </a:rPr>
              <a:t>These areas have some resources that remain though out the year to allow children to return to a favourite resource and activity. They also get enhanced with different resources that link to a weekly theme. An example of an enhancement would be  ice cubes in the water area, Christmas decoration in the role-play area or books about mini-beasts in the reading area.</a:t>
            </a:r>
            <a:endParaRPr lang="en-GB" dirty="0">
              <a:latin typeface="Comic Sans MS" panose="030F0702030302020204" pitchFamily="66" charset="0"/>
            </a:endParaRPr>
          </a:p>
        </p:txBody>
      </p:sp>
    </p:spTree>
    <p:extLst>
      <p:ext uri="{BB962C8B-B14F-4D97-AF65-F5344CB8AC3E}">
        <p14:creationId xmlns:p14="http://schemas.microsoft.com/office/powerpoint/2010/main" val="504454936"/>
      </p:ext>
    </p:extLst>
  </p:cSld>
  <p:clrMapOvr>
    <a:masterClrMapping/>
  </p:clrMapOvr>
  <mc:AlternateContent xmlns:mc="http://schemas.openxmlformats.org/markup-compatibility/2006" xmlns:p14="http://schemas.microsoft.com/office/powerpoint/2010/main">
    <mc:Choice Requires="p14">
      <p:transition spd="slow" p14:dur="2000" advTm="25112"/>
    </mc:Choice>
    <mc:Fallback xmlns="">
      <p:transition spd="slow" advTm="2511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2257" y="310075"/>
            <a:ext cx="1767756"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Sand Area</a:t>
            </a:r>
          </a:p>
          <a:p>
            <a:endParaRPr lang="en-GB" dirty="0" smtClean="0"/>
          </a:p>
          <a:p>
            <a:endParaRPr lang="en-GB" dirty="0"/>
          </a:p>
          <a:p>
            <a:endParaRPr lang="en-GB" dirty="0" smtClean="0"/>
          </a:p>
          <a:p>
            <a:endParaRPr lang="en-GB" dirty="0"/>
          </a:p>
          <a:p>
            <a:endParaRPr lang="en-GB" dirty="0" smtClean="0"/>
          </a:p>
          <a:p>
            <a:endParaRPr lang="en-GB" dirty="0" smtClean="0"/>
          </a:p>
        </p:txBody>
      </p:sp>
      <p:sp>
        <p:nvSpPr>
          <p:cNvPr id="3" name="TextBox 2"/>
          <p:cNvSpPr txBox="1"/>
          <p:nvPr/>
        </p:nvSpPr>
        <p:spPr>
          <a:xfrm>
            <a:off x="4707642" y="326680"/>
            <a:ext cx="1949991"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Water Area</a:t>
            </a:r>
          </a:p>
          <a:p>
            <a:endParaRPr lang="en-GB" dirty="0" smtClean="0"/>
          </a:p>
          <a:p>
            <a:endParaRPr lang="en-GB" dirty="0" smtClean="0"/>
          </a:p>
          <a:p>
            <a:endParaRPr lang="en-GB" dirty="0"/>
          </a:p>
          <a:p>
            <a:endParaRPr lang="en-GB" dirty="0" smtClean="0"/>
          </a:p>
          <a:p>
            <a:endParaRPr lang="en-GB" dirty="0"/>
          </a:p>
          <a:p>
            <a:endParaRPr lang="en-GB" dirty="0" smtClean="0"/>
          </a:p>
        </p:txBody>
      </p:sp>
      <p:sp>
        <p:nvSpPr>
          <p:cNvPr id="4" name="TextBox 3"/>
          <p:cNvSpPr txBox="1"/>
          <p:nvPr/>
        </p:nvSpPr>
        <p:spPr>
          <a:xfrm>
            <a:off x="6915262" y="326681"/>
            <a:ext cx="2095206"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Malleable Area</a:t>
            </a:r>
          </a:p>
          <a:p>
            <a:endParaRPr lang="en-GB" dirty="0" smtClean="0"/>
          </a:p>
          <a:p>
            <a:endParaRPr lang="en-GB" dirty="0"/>
          </a:p>
          <a:p>
            <a:endParaRPr lang="en-GB" dirty="0" smtClean="0"/>
          </a:p>
          <a:p>
            <a:endParaRPr lang="en-GB" dirty="0"/>
          </a:p>
          <a:p>
            <a:endParaRPr lang="en-GB" dirty="0" smtClean="0"/>
          </a:p>
          <a:p>
            <a:endParaRPr lang="en-GB" dirty="0" smtClean="0"/>
          </a:p>
        </p:txBody>
      </p:sp>
      <p:sp>
        <p:nvSpPr>
          <p:cNvPr id="5" name="TextBox 4"/>
          <p:cNvSpPr txBox="1"/>
          <p:nvPr/>
        </p:nvSpPr>
        <p:spPr>
          <a:xfrm>
            <a:off x="496390" y="4714630"/>
            <a:ext cx="2006633"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Creative Area</a:t>
            </a:r>
          </a:p>
          <a:p>
            <a:endParaRPr lang="en-GB" dirty="0" smtClean="0"/>
          </a:p>
          <a:p>
            <a:endParaRPr lang="en-GB" dirty="0" smtClean="0"/>
          </a:p>
          <a:p>
            <a:endParaRPr lang="en-GB" dirty="0"/>
          </a:p>
          <a:p>
            <a:endParaRPr lang="en-GB" dirty="0" smtClean="0"/>
          </a:p>
          <a:p>
            <a:endParaRPr lang="en-GB" dirty="0"/>
          </a:p>
          <a:p>
            <a:endParaRPr lang="en-GB" dirty="0" smtClean="0"/>
          </a:p>
        </p:txBody>
      </p:sp>
      <p:sp>
        <p:nvSpPr>
          <p:cNvPr id="6" name="TextBox 5"/>
          <p:cNvSpPr txBox="1"/>
          <p:nvPr/>
        </p:nvSpPr>
        <p:spPr>
          <a:xfrm>
            <a:off x="6875237" y="4203577"/>
            <a:ext cx="2182748"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Painting Area</a:t>
            </a:r>
          </a:p>
          <a:p>
            <a:endParaRPr lang="en-GB" dirty="0" smtClean="0"/>
          </a:p>
          <a:p>
            <a:endParaRPr lang="en-GB" dirty="0"/>
          </a:p>
          <a:p>
            <a:endParaRPr lang="en-GB" dirty="0" smtClean="0"/>
          </a:p>
          <a:p>
            <a:endParaRPr lang="en-GB" dirty="0"/>
          </a:p>
          <a:p>
            <a:endParaRPr lang="en-GB" dirty="0" smtClean="0"/>
          </a:p>
          <a:p>
            <a:endParaRPr lang="en-GB" dirty="0" smtClean="0"/>
          </a:p>
        </p:txBody>
      </p:sp>
      <p:sp>
        <p:nvSpPr>
          <p:cNvPr id="7" name="TextBox 6"/>
          <p:cNvSpPr txBox="1"/>
          <p:nvPr/>
        </p:nvSpPr>
        <p:spPr>
          <a:xfrm>
            <a:off x="9320629" y="354309"/>
            <a:ext cx="2254046"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Reading Area</a:t>
            </a:r>
          </a:p>
          <a:p>
            <a:endParaRPr lang="en-GB" dirty="0" smtClean="0"/>
          </a:p>
          <a:p>
            <a:endParaRPr lang="en-GB" dirty="0"/>
          </a:p>
          <a:p>
            <a:endParaRPr lang="en-GB" dirty="0" smtClean="0"/>
          </a:p>
          <a:p>
            <a:endParaRPr lang="en-GB" dirty="0"/>
          </a:p>
          <a:p>
            <a:endParaRPr lang="en-GB" dirty="0" smtClean="0"/>
          </a:p>
          <a:p>
            <a:endParaRPr lang="en-GB" dirty="0" smtClean="0"/>
          </a:p>
        </p:txBody>
      </p:sp>
      <p:sp>
        <p:nvSpPr>
          <p:cNvPr id="8" name="TextBox 7"/>
          <p:cNvSpPr txBox="1"/>
          <p:nvPr/>
        </p:nvSpPr>
        <p:spPr>
          <a:xfrm>
            <a:off x="2645785" y="4203577"/>
            <a:ext cx="1791187"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Writing Area</a:t>
            </a:r>
          </a:p>
          <a:p>
            <a:endParaRPr lang="en-GB" dirty="0" smtClean="0"/>
          </a:p>
          <a:p>
            <a:endParaRPr lang="en-GB" dirty="0" smtClean="0"/>
          </a:p>
          <a:p>
            <a:endParaRPr lang="en-GB" dirty="0"/>
          </a:p>
          <a:p>
            <a:endParaRPr lang="en-GB" dirty="0" smtClean="0"/>
          </a:p>
          <a:p>
            <a:endParaRPr lang="en-GB" dirty="0" smtClean="0"/>
          </a:p>
          <a:p>
            <a:endParaRPr lang="en-GB" dirty="0" smtClean="0"/>
          </a:p>
        </p:txBody>
      </p:sp>
      <p:sp>
        <p:nvSpPr>
          <p:cNvPr id="9" name="TextBox 8"/>
          <p:cNvSpPr txBox="1"/>
          <p:nvPr/>
        </p:nvSpPr>
        <p:spPr>
          <a:xfrm>
            <a:off x="4625130" y="4203577"/>
            <a:ext cx="1944270"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Maths Area</a:t>
            </a:r>
          </a:p>
          <a:p>
            <a:pPr algn="ctr"/>
            <a:endParaRPr lang="en-GB" b="1" u="sng" dirty="0" smtClean="0">
              <a:latin typeface="Comic Sans MS" panose="030F0702030302020204" pitchFamily="66" charset="0"/>
            </a:endParaRPr>
          </a:p>
          <a:p>
            <a:endParaRPr lang="en-GB" dirty="0" smtClean="0"/>
          </a:p>
          <a:p>
            <a:endParaRPr lang="en-GB" dirty="0" smtClean="0"/>
          </a:p>
          <a:p>
            <a:endParaRPr lang="en-GB" dirty="0" smtClean="0"/>
          </a:p>
          <a:p>
            <a:endParaRPr lang="en-GB" dirty="0"/>
          </a:p>
          <a:p>
            <a:endParaRPr lang="en-GB" dirty="0" smtClean="0"/>
          </a:p>
        </p:txBody>
      </p:sp>
      <p:sp>
        <p:nvSpPr>
          <p:cNvPr id="10" name="TextBox 9"/>
          <p:cNvSpPr txBox="1"/>
          <p:nvPr/>
        </p:nvSpPr>
        <p:spPr>
          <a:xfrm>
            <a:off x="9320629" y="2561566"/>
            <a:ext cx="2322275"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Construction Area</a:t>
            </a:r>
          </a:p>
          <a:p>
            <a:endParaRPr lang="en-GB" dirty="0" smtClean="0"/>
          </a:p>
          <a:p>
            <a:endParaRPr lang="en-GB" dirty="0"/>
          </a:p>
          <a:p>
            <a:endParaRPr lang="en-GB" dirty="0" smtClean="0"/>
          </a:p>
          <a:p>
            <a:endParaRPr lang="en-GB" dirty="0" smtClean="0"/>
          </a:p>
          <a:p>
            <a:endParaRPr lang="en-GB" dirty="0" smtClean="0"/>
          </a:p>
          <a:p>
            <a:endParaRPr lang="en-GB" dirty="0" smtClean="0"/>
          </a:p>
        </p:txBody>
      </p:sp>
      <p:sp>
        <p:nvSpPr>
          <p:cNvPr id="11" name="TextBox 10"/>
          <p:cNvSpPr txBox="1"/>
          <p:nvPr/>
        </p:nvSpPr>
        <p:spPr>
          <a:xfrm>
            <a:off x="514314" y="2524133"/>
            <a:ext cx="1943161"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Role-play Area</a:t>
            </a:r>
          </a:p>
          <a:p>
            <a:endParaRPr lang="en-GB" dirty="0" smtClean="0"/>
          </a:p>
          <a:p>
            <a:endParaRPr lang="en-GB" dirty="0"/>
          </a:p>
          <a:p>
            <a:endParaRPr lang="en-GB" dirty="0" smtClean="0"/>
          </a:p>
          <a:p>
            <a:endParaRPr lang="en-GB" dirty="0" smtClean="0"/>
          </a:p>
          <a:p>
            <a:endParaRPr lang="en-GB" dirty="0"/>
          </a:p>
          <a:p>
            <a:endParaRPr lang="en-GB" dirty="0" smtClean="0"/>
          </a:p>
        </p:txBody>
      </p:sp>
      <p:sp>
        <p:nvSpPr>
          <p:cNvPr id="12" name="TextBox 11"/>
          <p:cNvSpPr txBox="1"/>
          <p:nvPr/>
        </p:nvSpPr>
        <p:spPr>
          <a:xfrm>
            <a:off x="565900" y="319652"/>
            <a:ext cx="1891575"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Investigation</a:t>
            </a:r>
          </a:p>
          <a:p>
            <a:pPr algn="ctr"/>
            <a:r>
              <a:rPr lang="en-GB" b="1" u="sng" dirty="0" smtClean="0">
                <a:latin typeface="Comic Sans MS" panose="030F0702030302020204" pitchFamily="66" charset="0"/>
              </a:rPr>
              <a:t> Area</a:t>
            </a:r>
          </a:p>
          <a:p>
            <a:endParaRPr lang="en-GB" dirty="0" smtClean="0"/>
          </a:p>
          <a:p>
            <a:endParaRPr lang="en-GB" dirty="0"/>
          </a:p>
          <a:p>
            <a:endParaRPr lang="en-GB" dirty="0" smtClean="0"/>
          </a:p>
          <a:p>
            <a:endParaRPr lang="en-GB" dirty="0" smtClean="0"/>
          </a:p>
          <a:p>
            <a:endParaRPr lang="en-GB" dirty="0" smtClean="0"/>
          </a:p>
        </p:txBody>
      </p:sp>
      <p:sp>
        <p:nvSpPr>
          <p:cNvPr id="13" name="TextBox 12"/>
          <p:cNvSpPr txBox="1"/>
          <p:nvPr/>
        </p:nvSpPr>
        <p:spPr>
          <a:xfrm>
            <a:off x="9358069" y="4712479"/>
            <a:ext cx="2284835" cy="2031325"/>
          </a:xfrm>
          <a:prstGeom prst="rect">
            <a:avLst/>
          </a:prstGeom>
          <a:noFill/>
          <a:ln w="38100">
            <a:solidFill>
              <a:schemeClr val="tx1"/>
            </a:solidFill>
          </a:ln>
        </p:spPr>
        <p:txBody>
          <a:bodyPr wrap="square" rtlCol="0">
            <a:spAutoFit/>
          </a:bodyPr>
          <a:lstStyle/>
          <a:p>
            <a:pPr algn="ctr"/>
            <a:r>
              <a:rPr lang="en-GB" b="1" u="sng" dirty="0" smtClean="0">
                <a:latin typeface="Comic Sans MS" panose="030F0702030302020204" pitchFamily="66" charset="0"/>
              </a:rPr>
              <a:t>Gross Motor skills</a:t>
            </a:r>
          </a:p>
          <a:p>
            <a:endParaRPr lang="en-GB" dirty="0" smtClean="0"/>
          </a:p>
          <a:p>
            <a:endParaRPr lang="en-GB" dirty="0"/>
          </a:p>
          <a:p>
            <a:endParaRPr lang="en-GB" dirty="0" smtClean="0"/>
          </a:p>
          <a:p>
            <a:endParaRPr lang="en-GB" dirty="0" smtClean="0"/>
          </a:p>
          <a:p>
            <a:endParaRPr lang="en-GB" dirty="0" smtClean="0"/>
          </a:p>
          <a:p>
            <a:endParaRPr lang="en-GB" dirty="0" smtClean="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261" y="4849409"/>
            <a:ext cx="1507526" cy="1125991"/>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22989" r="15881"/>
          <a:stretch/>
        </p:blipFill>
        <p:spPr>
          <a:xfrm>
            <a:off x="9545830" y="3049681"/>
            <a:ext cx="1796990" cy="122877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6520" y="4801460"/>
            <a:ext cx="1603409" cy="119760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515" y="1054546"/>
            <a:ext cx="1329762" cy="993217"/>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25503"/>
          <a:stretch/>
        </p:blipFill>
        <p:spPr>
          <a:xfrm rot="5400000">
            <a:off x="9829979" y="5184200"/>
            <a:ext cx="1341014" cy="1344522"/>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4984" t="26904" r="3473" b="13301"/>
          <a:stretch/>
        </p:blipFill>
        <p:spPr>
          <a:xfrm>
            <a:off x="9845456" y="819885"/>
            <a:ext cx="1220088" cy="1311698"/>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8169" y="890199"/>
            <a:ext cx="1518606" cy="1134268"/>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1043" y="967487"/>
            <a:ext cx="1562876" cy="116733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470" y="3109195"/>
            <a:ext cx="1565461" cy="1169264"/>
          </a:xfrm>
          <a:prstGeom prst="rect">
            <a:avLst/>
          </a:prstGeom>
        </p:spPr>
      </p:pic>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t="3501" r="6095"/>
          <a:stretch/>
        </p:blipFill>
        <p:spPr>
          <a:xfrm rot="5400000">
            <a:off x="4893183" y="882640"/>
            <a:ext cx="1565568" cy="1201639"/>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9317" y="5185954"/>
            <a:ext cx="1626488" cy="1214846"/>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1043" y="4778855"/>
            <a:ext cx="1696444" cy="1267097"/>
          </a:xfrm>
          <a:prstGeom prst="rect">
            <a:avLst/>
          </a:prstGeom>
        </p:spPr>
      </p:pic>
      <p:sp>
        <p:nvSpPr>
          <p:cNvPr id="26" name="Rectangle 25"/>
          <p:cNvSpPr/>
          <p:nvPr/>
        </p:nvSpPr>
        <p:spPr>
          <a:xfrm>
            <a:off x="2796520" y="2761116"/>
            <a:ext cx="628319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Continuous Provision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6296047"/>
      </p:ext>
    </p:extLst>
  </p:cSld>
  <p:clrMapOvr>
    <a:masterClrMapping/>
  </p:clrMapOvr>
  <mc:AlternateContent xmlns:mc="http://schemas.openxmlformats.org/markup-compatibility/2006" xmlns:p14="http://schemas.microsoft.com/office/powerpoint/2010/main">
    <mc:Choice Requires="p14">
      <p:transition spd="slow" advTm="24058">
        <p14:flash/>
      </p:transition>
    </mc:Choice>
    <mc:Fallback xmlns="">
      <p:transition spd="slow" advTm="2405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2651" y="1031966"/>
            <a:ext cx="5107578" cy="3693319"/>
          </a:xfrm>
          <a:prstGeom prst="rect">
            <a:avLst/>
          </a:prstGeom>
          <a:noFill/>
        </p:spPr>
        <p:txBody>
          <a:bodyPr wrap="square" rtlCol="0">
            <a:spAutoFit/>
          </a:bodyPr>
          <a:lstStyle/>
          <a:p>
            <a:r>
              <a:rPr lang="en-GB" b="1" u="sng" dirty="0" smtClean="0">
                <a:latin typeface="Comic Sans MS" panose="030F0702030302020204" pitchFamily="66" charset="0"/>
              </a:rPr>
              <a:t>Things you will need each day</a:t>
            </a:r>
          </a:p>
          <a:p>
            <a:endParaRPr lang="en-GB" dirty="0">
              <a:latin typeface="Comic Sans MS" panose="030F0702030302020204" pitchFamily="66" charset="0"/>
            </a:endParaRPr>
          </a:p>
          <a:p>
            <a:r>
              <a:rPr lang="en-GB" dirty="0" smtClean="0">
                <a:latin typeface="Comic Sans MS" panose="030F0702030302020204" pitchFamily="66" charset="0"/>
              </a:rPr>
              <a:t>wellies – Welly walk on Wednesdays each week and mud kitchen can be used daily.</a:t>
            </a:r>
          </a:p>
          <a:p>
            <a:endParaRPr lang="en-GB" dirty="0">
              <a:latin typeface="Comic Sans MS" panose="030F0702030302020204" pitchFamily="66" charset="0"/>
            </a:endParaRPr>
          </a:p>
          <a:p>
            <a:r>
              <a:rPr lang="en-GB" dirty="0">
                <a:latin typeface="Comic Sans MS" panose="030F0702030302020204" pitchFamily="66" charset="0"/>
              </a:rPr>
              <a:t>w</a:t>
            </a:r>
            <a:r>
              <a:rPr lang="en-GB" dirty="0" smtClean="0">
                <a:latin typeface="Comic Sans MS" panose="030F0702030302020204" pitchFamily="66" charset="0"/>
              </a:rPr>
              <a:t>ater bottle</a:t>
            </a:r>
          </a:p>
          <a:p>
            <a:endParaRPr lang="en-GB" dirty="0">
              <a:latin typeface="Comic Sans MS" panose="030F0702030302020204" pitchFamily="66" charset="0"/>
            </a:endParaRPr>
          </a:p>
          <a:p>
            <a:r>
              <a:rPr lang="en-GB" dirty="0" smtClean="0">
                <a:latin typeface="Comic Sans MS" panose="030F0702030302020204" pitchFamily="66" charset="0"/>
              </a:rPr>
              <a:t>coat</a:t>
            </a:r>
          </a:p>
          <a:p>
            <a:endParaRPr lang="en-GB" dirty="0">
              <a:latin typeface="Comic Sans MS" panose="030F0702030302020204" pitchFamily="66" charset="0"/>
            </a:endParaRPr>
          </a:p>
          <a:p>
            <a:r>
              <a:rPr lang="en-GB" dirty="0" smtClean="0">
                <a:latin typeface="Comic Sans MS" panose="030F0702030302020204" pitchFamily="66" charset="0"/>
              </a:rPr>
              <a:t>Lunchbox- if you are not having a school dinner ( these are free for Infants)</a:t>
            </a:r>
          </a:p>
          <a:p>
            <a:endParaRPr lang="en-GB" dirty="0">
              <a:latin typeface="Comic Sans MS" panose="030F0702030302020204" pitchFamily="66" charset="0"/>
            </a:endParaRPr>
          </a:p>
          <a:p>
            <a:r>
              <a:rPr lang="en-GB" dirty="0" smtClean="0">
                <a:latin typeface="Comic Sans MS" panose="030F0702030302020204" pitchFamily="66" charset="0"/>
              </a:rPr>
              <a:t>Book bag - reading diary and reading book</a:t>
            </a:r>
            <a:endParaRPr lang="en-GB"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245991" y="4588706"/>
            <a:ext cx="1405165" cy="1314314"/>
          </a:xfrm>
          <a:prstGeom prst="rect">
            <a:avLst/>
          </a:prstGeom>
        </p:spPr>
      </p:pic>
      <p:pic>
        <p:nvPicPr>
          <p:cNvPr id="1026" name="Picture 2" descr="https://pullgb-4c63.kxcdn.com/tritan-sports-water-bottle-937-5-45530.png?cultureCode=en-GB&amp;UseBlobStorage=False&amp;version=9eeaf768280ade624315f0908b59657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5116" y="4005846"/>
            <a:ext cx="1712414" cy="17124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961724" y="1276370"/>
            <a:ext cx="1427661" cy="1847987"/>
          </a:xfrm>
          <a:prstGeom prst="rect">
            <a:avLst/>
          </a:prstGeom>
        </p:spPr>
      </p:pic>
      <p:pic>
        <p:nvPicPr>
          <p:cNvPr id="5" name="Picture 4"/>
          <p:cNvPicPr>
            <a:picLocks noChangeAspect="1"/>
          </p:cNvPicPr>
          <p:nvPr/>
        </p:nvPicPr>
        <p:blipFill>
          <a:blip r:embed="rId5"/>
          <a:stretch>
            <a:fillRect/>
          </a:stretch>
        </p:blipFill>
        <p:spPr>
          <a:xfrm>
            <a:off x="823618" y="1031966"/>
            <a:ext cx="2128286" cy="1418857"/>
          </a:xfrm>
          <a:prstGeom prst="rect">
            <a:avLst/>
          </a:prstGeom>
        </p:spPr>
      </p:pic>
      <p:pic>
        <p:nvPicPr>
          <p:cNvPr id="6" name="Picture 5"/>
          <p:cNvPicPr>
            <a:picLocks noChangeAspect="1"/>
          </p:cNvPicPr>
          <p:nvPr/>
        </p:nvPicPr>
        <p:blipFill>
          <a:blip r:embed="rId6"/>
          <a:stretch>
            <a:fillRect/>
          </a:stretch>
        </p:blipFill>
        <p:spPr>
          <a:xfrm>
            <a:off x="1068863" y="2818228"/>
            <a:ext cx="1592513" cy="1592513"/>
          </a:xfrm>
          <a:prstGeom prst="rect">
            <a:avLst/>
          </a:prstGeom>
        </p:spPr>
      </p:pic>
    </p:spTree>
    <p:extLst>
      <p:ext uri="{BB962C8B-B14F-4D97-AF65-F5344CB8AC3E}">
        <p14:creationId xmlns:p14="http://schemas.microsoft.com/office/powerpoint/2010/main" val="2060045400"/>
      </p:ext>
    </p:extLst>
  </p:cSld>
  <p:clrMapOvr>
    <a:masterClrMapping/>
  </p:clrMapOvr>
  <mc:AlternateContent xmlns:mc="http://schemas.openxmlformats.org/markup-compatibility/2006" xmlns:p14="http://schemas.microsoft.com/office/powerpoint/2010/main">
    <mc:Choice Requires="p14">
      <p:transition spd="slow" p14:dur="2000" advTm="24863"/>
    </mc:Choice>
    <mc:Fallback xmlns="">
      <p:transition spd="slow" advTm="24863"/>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682</TotalTime>
  <Words>875</Words>
  <Application>Microsoft Office PowerPoint</Application>
  <PresentationFormat>Widescreen</PresentationFormat>
  <Paragraphs>199</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from Mrs Watson, Miss Clementson, Miss Hodgson and Miss Hanson</dc:title>
  <dc:creator>J.Watson</dc:creator>
  <cp:lastModifiedBy>j.watson</cp:lastModifiedBy>
  <cp:revision>59</cp:revision>
  <dcterms:created xsi:type="dcterms:W3CDTF">2021-07-08T08:30:34Z</dcterms:created>
  <dcterms:modified xsi:type="dcterms:W3CDTF">2023-07-03T08:29:27Z</dcterms:modified>
</cp:coreProperties>
</file>